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5"/>
  </p:notesMasterIdLst>
  <p:sldIdLst>
    <p:sldId id="257" r:id="rId2"/>
    <p:sldId id="285" r:id="rId3"/>
    <p:sldId id="286" r:id="rId4"/>
    <p:sldId id="264" r:id="rId5"/>
    <p:sldId id="259" r:id="rId6"/>
    <p:sldId id="260" r:id="rId7"/>
    <p:sldId id="265" r:id="rId8"/>
    <p:sldId id="270" r:id="rId9"/>
    <p:sldId id="269" r:id="rId10"/>
    <p:sldId id="272" r:id="rId11"/>
    <p:sldId id="271" r:id="rId12"/>
    <p:sldId id="268" r:id="rId13"/>
    <p:sldId id="274" r:id="rId14"/>
    <p:sldId id="273" r:id="rId15"/>
    <p:sldId id="275" r:id="rId16"/>
    <p:sldId id="277" r:id="rId17"/>
    <p:sldId id="287" r:id="rId18"/>
    <p:sldId id="279" r:id="rId19"/>
    <p:sldId id="281" r:id="rId20"/>
    <p:sldId id="289" r:id="rId21"/>
    <p:sldId id="280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66" r:id="rId30"/>
    <p:sldId id="298" r:id="rId31"/>
    <p:sldId id="276" r:id="rId32"/>
    <p:sldId id="300" r:id="rId33"/>
    <p:sldId id="1212" r:id="rId34"/>
    <p:sldId id="302" r:id="rId35"/>
    <p:sldId id="301" r:id="rId36"/>
    <p:sldId id="1217" r:id="rId37"/>
    <p:sldId id="1213" r:id="rId38"/>
    <p:sldId id="1166" r:id="rId39"/>
    <p:sldId id="1161" r:id="rId40"/>
    <p:sldId id="1169" r:id="rId41"/>
    <p:sldId id="1170" r:id="rId42"/>
    <p:sldId id="1172" r:id="rId43"/>
    <p:sldId id="1179" r:id="rId44"/>
    <p:sldId id="278" r:id="rId45"/>
    <p:sldId id="1163" r:id="rId46"/>
    <p:sldId id="1162" r:id="rId47"/>
    <p:sldId id="1164" r:id="rId48"/>
    <p:sldId id="1175" r:id="rId49"/>
    <p:sldId id="1174" r:id="rId50"/>
    <p:sldId id="363" r:id="rId51"/>
    <p:sldId id="359" r:id="rId52"/>
    <p:sldId id="362" r:id="rId53"/>
    <p:sldId id="370" r:id="rId54"/>
    <p:sldId id="360" r:id="rId55"/>
    <p:sldId id="371" r:id="rId56"/>
    <p:sldId id="365" r:id="rId57"/>
    <p:sldId id="372" r:id="rId58"/>
    <p:sldId id="349" r:id="rId59"/>
    <p:sldId id="383" r:id="rId60"/>
    <p:sldId id="545" r:id="rId61"/>
    <p:sldId id="533" r:id="rId62"/>
    <p:sldId id="563" r:id="rId63"/>
    <p:sldId id="564" r:id="rId64"/>
    <p:sldId id="574" r:id="rId65"/>
    <p:sldId id="577" r:id="rId66"/>
    <p:sldId id="579" r:id="rId67"/>
    <p:sldId id="581" r:id="rId68"/>
    <p:sldId id="583" r:id="rId69"/>
    <p:sldId id="586" r:id="rId70"/>
    <p:sldId id="588" r:id="rId71"/>
    <p:sldId id="589" r:id="rId72"/>
    <p:sldId id="304" r:id="rId73"/>
    <p:sldId id="1138" r:id="rId74"/>
    <p:sldId id="1141" r:id="rId75"/>
    <p:sldId id="1143" r:id="rId76"/>
    <p:sldId id="390" r:id="rId77"/>
    <p:sldId id="404" r:id="rId78"/>
    <p:sldId id="392" r:id="rId79"/>
    <p:sldId id="338" r:id="rId80"/>
    <p:sldId id="1182" r:id="rId81"/>
    <p:sldId id="396" r:id="rId82"/>
    <p:sldId id="329" r:id="rId83"/>
    <p:sldId id="1178" r:id="rId84"/>
    <p:sldId id="387" r:id="rId85"/>
    <p:sldId id="388" r:id="rId86"/>
    <p:sldId id="389" r:id="rId87"/>
    <p:sldId id="1159" r:id="rId88"/>
    <p:sldId id="1160" r:id="rId89"/>
    <p:sldId id="1176" r:id="rId90"/>
    <p:sldId id="1137" r:id="rId91"/>
    <p:sldId id="1173" r:id="rId92"/>
    <p:sldId id="1215" r:id="rId93"/>
    <p:sldId id="1136" r:id="rId94"/>
    <p:sldId id="1145" r:id="rId95"/>
    <p:sldId id="1158" r:id="rId96"/>
    <p:sldId id="1157" r:id="rId97"/>
    <p:sldId id="1151" r:id="rId98"/>
    <p:sldId id="1150" r:id="rId99"/>
    <p:sldId id="1149" r:id="rId100"/>
    <p:sldId id="1148" r:id="rId101"/>
    <p:sldId id="1147" r:id="rId102"/>
    <p:sldId id="1214" r:id="rId103"/>
    <p:sldId id="1146" r:id="rId104"/>
    <p:sldId id="1152" r:id="rId105"/>
    <p:sldId id="1153" r:id="rId106"/>
    <p:sldId id="1156" r:id="rId107"/>
    <p:sldId id="1155" r:id="rId108"/>
    <p:sldId id="1154" r:id="rId109"/>
    <p:sldId id="382" r:id="rId110"/>
    <p:sldId id="1131" r:id="rId111"/>
    <p:sldId id="1216" r:id="rId112"/>
    <p:sldId id="381" r:id="rId113"/>
    <p:sldId id="379" r:id="rId114"/>
    <p:sldId id="1134" r:id="rId115"/>
    <p:sldId id="303" r:id="rId116"/>
    <p:sldId id="756" r:id="rId117"/>
    <p:sldId id="745" r:id="rId118"/>
    <p:sldId id="511" r:id="rId119"/>
    <p:sldId id="512" r:id="rId120"/>
    <p:sldId id="758" r:id="rId121"/>
    <p:sldId id="1183" r:id="rId122"/>
    <p:sldId id="395" r:id="rId123"/>
    <p:sldId id="397" r:id="rId124"/>
    <p:sldId id="402" r:id="rId125"/>
    <p:sldId id="1196" r:id="rId126"/>
    <p:sldId id="1189" r:id="rId127"/>
    <p:sldId id="1190" r:id="rId128"/>
    <p:sldId id="267" r:id="rId129"/>
    <p:sldId id="306" r:id="rId130"/>
    <p:sldId id="294" r:id="rId131"/>
    <p:sldId id="1194" r:id="rId132"/>
    <p:sldId id="1219" r:id="rId133"/>
    <p:sldId id="1223" r:id="rId134"/>
    <p:sldId id="1221" r:id="rId135"/>
    <p:sldId id="1220" r:id="rId136"/>
    <p:sldId id="1224" r:id="rId137"/>
    <p:sldId id="1225" r:id="rId138"/>
    <p:sldId id="1226" r:id="rId139"/>
    <p:sldId id="1227" r:id="rId140"/>
    <p:sldId id="1222" r:id="rId141"/>
    <p:sldId id="261" r:id="rId142"/>
    <p:sldId id="1211" r:id="rId143"/>
    <p:sldId id="1218" r:id="rId1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1" clrIdx="0">
    <p:extLst>
      <p:ext uri="{19B8F6BF-5375-455C-9EA6-DF929625EA0E}">
        <p15:presenceInfo xmlns:p15="http://schemas.microsoft.com/office/powerpoint/2012/main" userId="O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 snapToGrid="0">
      <p:cViewPr varScale="1">
        <p:scale>
          <a:sx n="91" d="100"/>
          <a:sy n="91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382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16"/>
            <c:extLst>
              <c:ext xmlns:c16="http://schemas.microsoft.com/office/drawing/2014/chart" uri="{C3380CC4-5D6E-409C-BE32-E72D297353CC}">
                <c16:uniqueId val="{00000000-090C-4862-ADF9-68711B737887}"/>
              </c:ext>
            </c:extLst>
          </c:dPt>
          <c:cat>
            <c:strRef>
              <c:f>Лист1!$A$2:$A$3</c:f>
              <c:strCache>
                <c:ptCount val="2"/>
                <c:pt idx="0">
                  <c:v>пожилые люди </c:v>
                </c:pt>
                <c:pt idx="1">
                  <c:v>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C-4862-ADF9-68711B73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04298611629672E-2"/>
          <c:y val="0.10675836742777373"/>
          <c:w val="0.61043354017131068"/>
          <c:h val="0.809487955444564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снотворные</c:v>
                </c:pt>
              </c:strCache>
            </c:strRef>
          </c:tx>
          <c:explosion val="36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1A35-4E5B-BC9A-7E00458A5FA5}"/>
              </c:ext>
            </c:extLst>
          </c:dPt>
          <c:cat>
            <c:strRef>
              <c:f>Лист1!$A$2:$A$3</c:f>
              <c:strCache>
                <c:ptCount val="2"/>
                <c:pt idx="0">
                  <c:v>пожилые</c:v>
                </c:pt>
                <c:pt idx="1">
                  <c:v>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5-4E5B-BC9A-7E00458A5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CCBE-7F6D-4F44-BFCF-5AC6EA06F11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71661-949A-444E-996F-0F46384F4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2%D0%BE%D0%BD%D0%BE%D0%B8%D0%B4%D1%8B" TargetMode="External"/><Relationship Id="rId7" Type="http://schemas.openxmlformats.org/officeDocument/2006/relationships/hyperlink" Target="https://ru.wikipedia.org/wiki/%D0%9A%D0%B2%D0%B5%D1%80%D1%86%D0%B5%D1%82%D0%B8%D0%BD#cite_note-2" TargetMode="External"/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2%D0%B5%D1%80%D1%86%D0%B5%D1%82%D0%B8%D0%BD#cite_note-1" TargetMode="External"/><Relationship Id="rId5" Type="http://schemas.openxmlformats.org/officeDocument/2006/relationships/hyperlink" Target="https://ru.wikipedia.org/wiki/%D0%91%D0%B8%D0%BE%D0%BB%D0%BE%D0%B3%D0%B8%D1%87%D0%B5%D1%81%D0%BA%D0%B8_%D0%B0%D0%BA%D1%82%D0%B8%D0%B2%D0%BD%D1%8B%D0%B5_%D0%B4%D0%BE%D0%B1%D0%B0%D0%B2%D0%BA%D0%B8" TargetMode="Externa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2%D0%BE%D0%BD%D0%BE%D0%B8%D0%B4%D1%8B" TargetMode="External"/><Relationship Id="rId7" Type="http://schemas.openxmlformats.org/officeDocument/2006/relationships/hyperlink" Target="https://ru.wikipedia.org/wiki/%D0%9A%D0%B2%D0%B5%D1%80%D1%86%D0%B5%D1%82%D0%B8%D0%BD#cite_note-2" TargetMode="External"/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2%D0%B5%D1%80%D1%86%D0%B5%D1%82%D0%B8%D0%BD#cite_note-1" TargetMode="External"/><Relationship Id="rId5" Type="http://schemas.openxmlformats.org/officeDocument/2006/relationships/hyperlink" Target="https://ru.wikipedia.org/wiki/%D0%91%D0%B8%D0%BE%D0%BB%D0%BE%D0%B3%D0%B8%D1%87%D0%B5%D1%81%D0%BA%D0%B8_%D0%B0%D0%BA%D1%82%D0%B8%D0%B2%D0%BD%D1%8B%D0%B5_%D0%B4%D0%BE%D0%B1%D0%B0%D0%B2%D0%BA%D0%B8" TargetMode="Externa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2%D0%BE%D0%BD%D0%BE%D0%B8%D0%B4%D1%8B" TargetMode="External"/><Relationship Id="rId7" Type="http://schemas.openxmlformats.org/officeDocument/2006/relationships/hyperlink" Target="https://ru.wikipedia.org/wiki/%D0%9A%D0%B2%D0%B5%D1%80%D1%86%D0%B5%D1%82%D0%B8%D0%BD#cite_note-2" TargetMode="External"/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2%D0%B5%D1%80%D1%86%D0%B5%D1%82%D0%B8%D0%BD#cite_note-1" TargetMode="External"/><Relationship Id="rId5" Type="http://schemas.openxmlformats.org/officeDocument/2006/relationships/hyperlink" Target="https://ru.wikipedia.org/wiki/%D0%91%D0%B8%D0%BE%D0%BB%D0%BE%D0%B3%D0%B8%D1%87%D0%B5%D1%81%D0%BA%D0%B8_%D0%B0%D0%BA%D1%82%D0%B8%D0%B2%D0%BD%D1%8B%D0%B5_%D0%B4%D0%BE%D0%B1%D0%B0%D0%B2%D0%BA%D0%B8" TargetMode="Externa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2%D0%BE%D0%BD%D0%BE%D0%B8%D0%B4%D1%8B" TargetMode="External"/><Relationship Id="rId7" Type="http://schemas.openxmlformats.org/officeDocument/2006/relationships/hyperlink" Target="https://ru.wikipedia.org/wiki/%D0%9A%D0%B2%D0%B5%D1%80%D1%86%D0%B5%D1%82%D0%B8%D0%BD#cite_note-2" TargetMode="External"/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2%D0%B5%D1%80%D1%86%D0%B5%D1%82%D0%B8%D0%BD#cite_note-1" TargetMode="External"/><Relationship Id="rId5" Type="http://schemas.openxmlformats.org/officeDocument/2006/relationships/hyperlink" Target="https://ru.wikipedia.org/wiki/%D0%91%D0%B8%D0%BE%D0%BB%D0%BE%D0%B3%D0%B8%D1%87%D0%B5%D1%81%D0%BA%D0%B8_%D0%B0%D0%BA%D1%82%D0%B8%D0%B2%D0%BD%D1%8B%D0%B5_%D0%B4%D0%BE%D0%B1%D0%B0%D0%B2%D0%BA%D0%B8" TargetMode="Externa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Старость – светлый вечер жизни  - сказала поэт </a:t>
            </a:r>
            <a:r>
              <a:rPr lang="ru-RU" dirty="0" err="1"/>
              <a:t>Серебянного</a:t>
            </a:r>
            <a:r>
              <a:rPr lang="ru-RU" dirty="0"/>
              <a:t> века,.</a:t>
            </a:r>
          </a:p>
          <a:p>
            <a:r>
              <a:rPr lang="ru-RU" dirty="0"/>
              <a:t>Знания о возможностях  деликатного лечения и сопровождения пожилых людей, с помощью гомеопатических лекарств делает врача  </a:t>
            </a:r>
            <a:r>
              <a:rPr lang="ru-RU" dirty="0" err="1"/>
              <a:t>специалистом,который</a:t>
            </a:r>
            <a:r>
              <a:rPr lang="ru-RU" dirty="0"/>
              <a:t> помогает продлить эту пору жизни человека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46AE-FD23-4543-A7EA-FE499B6E2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2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Доклиническое и </a:t>
            </a:r>
            <a:r>
              <a:rPr lang="ru-RU" dirty="0" err="1"/>
              <a:t>сследование</a:t>
            </a:r>
            <a:r>
              <a:rPr lang="ru-RU" dirty="0"/>
              <a:t> препарата </a:t>
            </a:r>
            <a:r>
              <a:rPr lang="ru-RU" dirty="0" err="1"/>
              <a:t>вертигохель</a:t>
            </a:r>
            <a:r>
              <a:rPr lang="ru-RU" dirty="0"/>
              <a:t> 2010 года предлагает интересную информацию для рассуждения.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3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  <a:p>
            <a:r>
              <a:rPr lang="ru-RU" dirty="0"/>
              <a:t> В сонные артерии опытных животных ,вводили </a:t>
            </a:r>
            <a:r>
              <a:rPr lang="ru-RU" dirty="0" err="1"/>
              <a:t>адреномиметик</a:t>
            </a:r>
            <a:r>
              <a:rPr lang="ru-RU" dirty="0"/>
              <a:t> \</a:t>
            </a:r>
            <a:r>
              <a:rPr lang="ru-RU" dirty="0" err="1"/>
              <a:t>Фенилэфтин,который</a:t>
            </a:r>
            <a:r>
              <a:rPr lang="ru-RU" dirty="0"/>
              <a:t> вызывает сосудосуживающее действие (  представитель этой группы – </a:t>
            </a:r>
            <a:r>
              <a:rPr lang="ru-RU" dirty="0" err="1"/>
              <a:t>мезатон</a:t>
            </a:r>
            <a:r>
              <a:rPr lang="ru-RU" dirty="0"/>
              <a:t> )</a:t>
            </a:r>
          </a:p>
          <a:p>
            <a:endParaRPr lang="ru-RU" dirty="0"/>
          </a:p>
          <a:p>
            <a:r>
              <a:rPr lang="ru-RU" dirty="0" err="1"/>
              <a:t>Адреномиметик</a:t>
            </a:r>
            <a:r>
              <a:rPr lang="ru-RU" dirty="0"/>
              <a:t>. Оказывает прямое стимулирующее действие преимущественно на α-</a:t>
            </a:r>
            <a:r>
              <a:rPr lang="ru-RU" dirty="0" err="1"/>
              <a:t>адренорецепторы</a:t>
            </a:r>
            <a:r>
              <a:rPr lang="ru-RU" dirty="0"/>
              <a:t>. </a:t>
            </a:r>
            <a:r>
              <a:rPr lang="ru-RU" dirty="0" err="1"/>
              <a:t>Мезатон</a:t>
            </a:r>
            <a:r>
              <a:rPr lang="ru-RU" dirty="0"/>
              <a:t> !!.</a:t>
            </a:r>
          </a:p>
          <a:p>
            <a:r>
              <a:rPr lang="ru-RU" dirty="0"/>
              <a:t>Миография </a:t>
            </a:r>
            <a:r>
              <a:rPr lang="ru-RU" dirty="0" err="1"/>
              <a:t>сосудов,определяющая</a:t>
            </a:r>
            <a:r>
              <a:rPr lang="ru-RU" dirty="0"/>
              <a:t> скорость </a:t>
            </a:r>
            <a:r>
              <a:rPr lang="ru-RU" dirty="0" err="1"/>
              <a:t>кровотока,констатировала</a:t>
            </a:r>
            <a:r>
              <a:rPr lang="ru-RU" dirty="0"/>
              <a:t> </a:t>
            </a:r>
            <a:r>
              <a:rPr lang="ru-RU" dirty="0" err="1"/>
              <a:t>вазоконстрикцию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76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Anamirta</a:t>
            </a:r>
            <a:r>
              <a:rPr lang="en-US" dirty="0"/>
              <a:t> cocculus </a:t>
            </a:r>
            <a:r>
              <a:rPr lang="ru-RU" dirty="0"/>
              <a:t>стимулирует активность фермента  </a:t>
            </a:r>
            <a:r>
              <a:rPr lang="ru-RU" dirty="0" err="1"/>
              <a:t>аденилатциклазы</a:t>
            </a:r>
            <a:endParaRPr lang="ru-RU" dirty="0"/>
          </a:p>
          <a:p>
            <a:r>
              <a:rPr lang="ru-RU" dirty="0"/>
              <a:t> </a:t>
            </a:r>
            <a:r>
              <a:rPr lang="en-US" dirty="0"/>
              <a:t>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  Существует Несколько типов   </a:t>
            </a:r>
            <a:r>
              <a:rPr lang="ru-RU" dirty="0" err="1"/>
              <a:t>Фосфодиэстеразы</a:t>
            </a:r>
            <a:r>
              <a:rPr lang="ru-RU" dirty="0"/>
              <a:t>  - </a:t>
            </a:r>
            <a:r>
              <a:rPr lang="ru-RU" dirty="0" err="1"/>
              <a:t>фермента,который</a:t>
            </a:r>
            <a:r>
              <a:rPr lang="ru-RU" dirty="0"/>
              <a:t> участвующих в регуляции сигнальных путей, то есть в первую очередь </a:t>
            </a:r>
            <a:r>
              <a:rPr lang="ru-RU" dirty="0" err="1"/>
              <a:t>цАМФ-фосфодиэстеразы</a:t>
            </a:r>
            <a:r>
              <a:rPr lang="ru-RU" dirty="0"/>
              <a:t> и </a:t>
            </a:r>
            <a:r>
              <a:rPr lang="ru-RU" dirty="0" err="1"/>
              <a:t>цГМФ-фосфодиэстеразы</a:t>
            </a:r>
            <a:endParaRPr lang="ru-RU" dirty="0"/>
          </a:p>
          <a:p>
            <a:r>
              <a:rPr lang="ru-RU" dirty="0"/>
              <a:t>. </a:t>
            </a:r>
            <a:r>
              <a:rPr lang="ru-RU" dirty="0" err="1"/>
              <a:t>Фосфодиэстеразы</a:t>
            </a:r>
            <a:r>
              <a:rPr lang="ru-RU" dirty="0"/>
              <a:t> первой группы присутствуют в сердечной мышце и в мозговой ткани. Их активность значительно возрастает в </a:t>
            </a:r>
            <a:r>
              <a:rPr lang="ru-RU" dirty="0" err="1"/>
              <a:t>присут</a:t>
            </a:r>
            <a:r>
              <a:rPr lang="ru-RU" dirty="0"/>
              <a:t>. Ca2+. </a:t>
            </a:r>
            <a:r>
              <a:rPr lang="ru-RU" dirty="0" err="1"/>
              <a:t>Фосфодиэстеразы</a:t>
            </a:r>
            <a:r>
              <a:rPr lang="ru-RU" dirty="0"/>
              <a:t> второй группы широко распространены в тканях нервной системы, в корковом в-</a:t>
            </a:r>
            <a:r>
              <a:rPr lang="ru-RU" dirty="0" err="1"/>
              <a:t>ве</a:t>
            </a:r>
            <a:r>
              <a:rPr lang="ru-RU" dirty="0"/>
              <a:t> надпочечников, где они, возможно, участвуют в регуляции биосинтеза стероидных гормонов.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5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Что такое Циклические нуклеотиды</a:t>
            </a:r>
            <a:r>
              <a:rPr lang="en-US" dirty="0"/>
              <a:t>?</a:t>
            </a:r>
            <a:r>
              <a:rPr lang="ru-RU" dirty="0"/>
              <a:t> –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83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гипотезу о том, что </a:t>
            </a:r>
            <a:r>
              <a:rPr lang="ru-RU" dirty="0" err="1"/>
              <a:t>противоголовокружительные</a:t>
            </a:r>
            <a:r>
              <a:rPr lang="ru-RU" dirty="0"/>
              <a:t> свойства </a:t>
            </a:r>
            <a:r>
              <a:rPr lang="ru-RU" dirty="0" err="1"/>
              <a:t>Вертигохеля</a:t>
            </a:r>
            <a:r>
              <a:rPr lang="ru-RU" dirty="0"/>
              <a:t> могут быть частично обусловлены сосудорасширяющим эффектом, оказываемым за счет стимуляции путей </a:t>
            </a:r>
            <a:r>
              <a:rPr lang="ru-RU" dirty="0" err="1"/>
              <a:t>аденилатциклазы</a:t>
            </a:r>
            <a:r>
              <a:rPr lang="ru-RU" dirty="0"/>
              <a:t> и/или </a:t>
            </a:r>
            <a:r>
              <a:rPr lang="ru-RU" dirty="0" err="1"/>
              <a:t>гуанилатциклазы</a:t>
            </a:r>
            <a:r>
              <a:rPr lang="ru-RU" dirty="0"/>
              <a:t>. </a:t>
            </a:r>
          </a:p>
          <a:p>
            <a:r>
              <a:rPr lang="ru-RU" dirty="0"/>
              <a:t>Настоящие данные демонстрируют сосудорасширяющий эффект </a:t>
            </a:r>
            <a:r>
              <a:rPr lang="ru-RU" dirty="0" err="1"/>
              <a:t>Vertigoheel</a:t>
            </a:r>
            <a:r>
              <a:rPr lang="ru-RU" dirty="0"/>
              <a:t>, который сочетается с синергетической стимуляцией путей циклических нуклеотидов и может служить механистической основой для документально подтвержденного </a:t>
            </a:r>
            <a:r>
              <a:rPr lang="ru-RU" dirty="0" err="1"/>
              <a:t>противоголовокружительного</a:t>
            </a:r>
            <a:r>
              <a:rPr lang="ru-RU" dirty="0"/>
              <a:t> действия этого комбинированного препарата.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8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Гомеопатические показания  </a:t>
            </a:r>
            <a:r>
              <a:rPr lang="ru-RU" dirty="0" err="1"/>
              <a:t>коккулюс</a:t>
            </a:r>
            <a:r>
              <a:rPr lang="ru-RU" dirty="0"/>
              <a:t> хорошо известны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61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Компонент </a:t>
            </a:r>
            <a:r>
              <a:rPr lang="ru-RU" dirty="0" err="1"/>
              <a:t>второй,чье</a:t>
            </a:r>
            <a:r>
              <a:rPr lang="ru-RU" dirty="0"/>
              <a:t> влияние на головокружение изучили в доклиническом исследовании – </a:t>
            </a:r>
            <a:r>
              <a:rPr lang="ru-RU" dirty="0" err="1"/>
              <a:t>кониум</a:t>
            </a:r>
            <a:r>
              <a:rPr lang="ru-RU" dirty="0"/>
              <a:t> </a:t>
            </a:r>
            <a:r>
              <a:rPr lang="ru-RU" dirty="0" err="1"/>
              <a:t>маклютум</a:t>
            </a:r>
            <a:r>
              <a:rPr lang="ru-RU" dirty="0"/>
              <a:t> проявляет в своем патогенезе клинике </a:t>
            </a:r>
            <a:r>
              <a:rPr lang="ru-RU" dirty="0" err="1"/>
              <a:t>хим</a:t>
            </a:r>
            <a:r>
              <a:rPr lang="ru-RU" dirty="0"/>
              <a:t> у пожилых людей.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9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Настоящие данные демонстрируют сосудорасширяющий эффект </a:t>
            </a:r>
            <a:r>
              <a:rPr lang="ru-RU" dirty="0" err="1"/>
              <a:t>Vertigoheel</a:t>
            </a:r>
            <a:r>
              <a:rPr lang="ru-RU" dirty="0"/>
              <a:t>, который сочетается с синергетической стимуляцией путей циклических нуклеотидов и может служить механистической основой для документально подтвержденного </a:t>
            </a:r>
            <a:r>
              <a:rPr lang="ru-RU" dirty="0" err="1"/>
              <a:t>противоголовокружительного</a:t>
            </a:r>
            <a:r>
              <a:rPr lang="ru-RU" dirty="0"/>
              <a:t> действия этого комбинированного препарата.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9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Эффект повышения энергетического обмена и </a:t>
            </a:r>
            <a:r>
              <a:rPr lang="ru-RU" dirty="0" err="1"/>
              <a:t>вазоконстрикции</a:t>
            </a:r>
            <a:r>
              <a:rPr lang="ru-RU" dirty="0"/>
              <a:t> у препарата и в острой и в хронической ситуации при </a:t>
            </a:r>
            <a:r>
              <a:rPr lang="ru-RU" dirty="0" err="1"/>
              <a:t>сублингвальном</a:t>
            </a:r>
            <a:r>
              <a:rPr lang="ru-RU" dirty="0"/>
              <a:t> </a:t>
            </a:r>
            <a:r>
              <a:rPr lang="ru-RU" dirty="0" err="1"/>
              <a:t>применнении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Патогенез неврологических проявлений  болезней сердца и магистральных сосудов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37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Клинико-фармакологическая группа: Препарат, улучшающий микроциркуляцию лабиринта, применяемый при патологии вестибулярного аппарата</a:t>
            </a:r>
          </a:p>
          <a:p>
            <a:r>
              <a:rPr lang="ru-RU" dirty="0"/>
              <a:t>Фармако-терапевтическая группа: Препарат гистамина</a:t>
            </a:r>
          </a:p>
          <a:p>
            <a:r>
              <a:rPr lang="ru-RU" dirty="0"/>
              <a:t>Фармакологическое действие</a:t>
            </a:r>
          </a:p>
          <a:p>
            <a:r>
              <a:rPr lang="ru-RU" dirty="0" err="1"/>
              <a:t>Бетагистин</a:t>
            </a:r>
            <a:r>
              <a:rPr lang="ru-RU" dirty="0"/>
              <a:t> действует главным образом на </a:t>
            </a:r>
            <a:r>
              <a:rPr lang="ru-RU" dirty="0" err="1"/>
              <a:t>гистаминовые</a:t>
            </a:r>
            <a:r>
              <a:rPr lang="ru-RU" dirty="0"/>
              <a:t> H1- и H3-рецепторы внутреннего уха и вестибулярных ядер ЦНС. Путем прямого </a:t>
            </a:r>
            <a:r>
              <a:rPr lang="ru-RU" dirty="0" err="1"/>
              <a:t>агонистического</a:t>
            </a:r>
            <a:r>
              <a:rPr lang="ru-RU" dirty="0"/>
              <a:t> воздействия на H1-рецепторы сосудов внутреннего уха, а также опосредованно через воздействие на H3-рецепторы улучшает микроциркуляцию и проницаемость капилляров, нормализует давление </a:t>
            </a:r>
            <a:r>
              <a:rPr lang="ru-RU" dirty="0" err="1"/>
              <a:t>эндолимфы</a:t>
            </a:r>
            <a:r>
              <a:rPr lang="ru-RU" dirty="0"/>
              <a:t> в лабиринте и улитке. Вместе с тем </a:t>
            </a:r>
            <a:r>
              <a:rPr lang="ru-RU" dirty="0" err="1"/>
              <a:t>бетагистин</a:t>
            </a:r>
            <a:r>
              <a:rPr lang="ru-RU" dirty="0"/>
              <a:t> увеличивает кровоток в базилярной артерии.</a:t>
            </a:r>
          </a:p>
          <a:p>
            <a:endParaRPr lang="ru-RU" dirty="0"/>
          </a:p>
          <a:p>
            <a:r>
              <a:rPr lang="ru-RU" dirty="0"/>
              <a:t>Обладает выраженным центральным эффектом, являясь ингибитором H3-рецепторов ядер вестибулярного нерва. Улучшает проводимость в нейронах вестибулярных ядер на уровне ствола головного мозга.</a:t>
            </a:r>
          </a:p>
          <a:p>
            <a:endParaRPr lang="ru-RU" dirty="0"/>
          </a:p>
          <a:p>
            <a:r>
              <a:rPr lang="ru-RU" dirty="0"/>
              <a:t>Клиническим проявлением указанных свойств является снижение частоты и интенсивности головокружений, уменьшение шума в ушах, улучшение слуха в случае его понижения.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2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59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83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6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99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 научной</a:t>
            </a:r>
          </a:p>
          <a:p>
            <a:r>
              <a:rPr lang="ru-RU" dirty="0"/>
              <a:t>литературы обнаружил обусловленные возрастом</a:t>
            </a:r>
          </a:p>
          <a:p>
            <a:r>
              <a:rPr lang="ru-RU" dirty="0"/>
              <a:t>морфофункциональные метаморфозы сосудистой</a:t>
            </a:r>
          </a:p>
          <a:p>
            <a:r>
              <a:rPr lang="ru-RU" dirty="0"/>
              <a:t>стенки, форменных элементов крови, липидного и углеводного обмена, иммунной системы, редокс-баланса, микробиоты. </a:t>
            </a:r>
          </a:p>
          <a:p>
            <a:r>
              <a:rPr lang="ru-RU" dirty="0"/>
              <a:t>А </a:t>
            </a:r>
            <a:r>
              <a:rPr lang="ru-RU" dirty="0" err="1"/>
              <a:t>теросклероз</a:t>
            </a:r>
            <a:r>
              <a:rPr lang="ru-RU" dirty="0"/>
              <a:t> — </a:t>
            </a:r>
            <a:r>
              <a:rPr lang="ru-RU" dirty="0" err="1"/>
              <a:t>мультифакторное</a:t>
            </a:r>
            <a:r>
              <a:rPr lang="ru-RU" dirty="0"/>
              <a:t> заболевание с широким диапазоном причинно-следственных связей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31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http://realfaq.ru/discussion/14539/energeticheskie-meridiany-tela-cheloveka-podrobnaya-karta-i-opisanie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64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Оценка результатов исследования про-</a:t>
            </a:r>
          </a:p>
          <a:p>
            <a:r>
              <a:rPr lang="ru-RU" dirty="0"/>
              <a:t>водилась по данным клинико-</a:t>
            </a:r>
            <a:r>
              <a:rPr lang="ru-RU" dirty="0" err="1"/>
              <a:t>невроло</a:t>
            </a:r>
            <a:r>
              <a:rPr lang="ru-RU" dirty="0"/>
              <a:t>- </a:t>
            </a:r>
            <a:r>
              <a:rPr lang="ru-RU" dirty="0" err="1"/>
              <a:t>гического</a:t>
            </a:r>
            <a:r>
              <a:rPr lang="ru-RU" dirty="0"/>
              <a:t> и </a:t>
            </a:r>
            <a:r>
              <a:rPr lang="ru-RU" dirty="0" err="1"/>
              <a:t>вертебрологического</a:t>
            </a:r>
            <a:r>
              <a:rPr lang="ru-RU" dirty="0"/>
              <a:t> об- следования с обязательным </a:t>
            </a:r>
          </a:p>
          <a:p>
            <a:r>
              <a:rPr lang="ru-RU" dirty="0" err="1"/>
              <a:t>проведени</a:t>
            </a:r>
            <a:r>
              <a:rPr lang="ru-RU" dirty="0"/>
              <a:t>- ем функциональных сосудистых проб (</a:t>
            </a:r>
            <a:r>
              <a:rPr lang="ru-RU" dirty="0" err="1"/>
              <a:t>позная</a:t>
            </a:r>
            <a:r>
              <a:rPr lang="ru-RU" dirty="0"/>
              <a:t> проба ишемии в стопе Опеля – </a:t>
            </a:r>
            <a:r>
              <a:rPr lang="ru-RU" dirty="0" err="1"/>
              <a:t>Вербова</a:t>
            </a:r>
            <a:r>
              <a:rPr lang="ru-RU" dirty="0"/>
              <a:t>, проба на </a:t>
            </a:r>
          </a:p>
          <a:p>
            <a:r>
              <a:rPr lang="ru-RU" dirty="0"/>
              <a:t>гипоксию стоп при физической нагрузке </a:t>
            </a:r>
            <a:r>
              <a:rPr lang="ru-RU" dirty="0" err="1"/>
              <a:t>Гольдфламма</a:t>
            </a:r>
            <a:r>
              <a:rPr lang="ru-RU" dirty="0"/>
              <a:t> – </a:t>
            </a:r>
            <a:r>
              <a:rPr lang="ru-RU" dirty="0" err="1"/>
              <a:t>Самуэльса</a:t>
            </a:r>
            <a:r>
              <a:rPr lang="ru-RU" dirty="0"/>
              <a:t>, проба на капиллярную </a:t>
            </a:r>
            <a:r>
              <a:rPr lang="ru-RU" dirty="0" err="1"/>
              <a:t>цир</a:t>
            </a:r>
            <a:r>
              <a:rPr lang="ru-RU" dirty="0"/>
              <a:t>- </a:t>
            </a:r>
            <a:r>
              <a:rPr lang="ru-RU" dirty="0" err="1"/>
              <a:t>куляцию</a:t>
            </a:r>
            <a:r>
              <a:rPr lang="ru-RU" dirty="0"/>
              <a:t> в </a:t>
            </a:r>
          </a:p>
          <a:p>
            <a:r>
              <a:rPr lang="ru-RU" dirty="0"/>
              <a:t>пальцах конечности </a:t>
            </a:r>
            <a:r>
              <a:rPr lang="ru-RU" dirty="0" err="1"/>
              <a:t>Ланьел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Левастина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Исследование сосудистого обеспечения нижних конечностей осуществлялось методом </a:t>
            </a:r>
            <a:r>
              <a:rPr lang="ru-RU" dirty="0" err="1"/>
              <a:t>реографического</a:t>
            </a:r>
            <a:r>
              <a:rPr lang="ru-RU" dirty="0"/>
              <a:t> </a:t>
            </a:r>
          </a:p>
          <a:p>
            <a:r>
              <a:rPr lang="ru-RU" dirty="0" err="1"/>
              <a:t>исследова</a:t>
            </a:r>
            <a:r>
              <a:rPr lang="ru-RU" dirty="0"/>
              <a:t>- </a:t>
            </a:r>
            <a:r>
              <a:rPr lang="ru-RU" dirty="0" err="1"/>
              <a:t>ния</a:t>
            </a:r>
            <a:r>
              <a:rPr lang="ru-RU" dirty="0"/>
              <a:t> кровенаполнения нижних </a:t>
            </a:r>
            <a:r>
              <a:rPr lang="ru-RU" dirty="0" err="1"/>
              <a:t>конеч</a:t>
            </a:r>
            <a:r>
              <a:rPr lang="ru-RU" dirty="0"/>
              <a:t>- </a:t>
            </a:r>
            <a:r>
              <a:rPr lang="ru-RU" dirty="0" err="1"/>
              <a:t>ностей</a:t>
            </a:r>
            <a:r>
              <a:rPr lang="ru-RU" dirty="0"/>
              <a:t> на приборе Р4–02 с </a:t>
            </a:r>
            <a:r>
              <a:rPr lang="ru-RU" dirty="0" err="1"/>
              <a:t>использова</a:t>
            </a:r>
            <a:r>
              <a:rPr lang="ru-RU" dirty="0"/>
              <a:t>- </a:t>
            </a:r>
            <a:r>
              <a:rPr lang="ru-RU" dirty="0" err="1"/>
              <a:t>нием</a:t>
            </a:r>
            <a:r>
              <a:rPr lang="ru-RU" dirty="0"/>
              <a:t> в качестве </a:t>
            </a:r>
          </a:p>
          <a:p>
            <a:r>
              <a:rPr lang="ru-RU" dirty="0"/>
              <a:t>регистрирующего уст- </a:t>
            </a:r>
            <a:r>
              <a:rPr lang="ru-RU" dirty="0" err="1"/>
              <a:t>ройства</a:t>
            </a:r>
            <a:r>
              <a:rPr lang="ru-RU" dirty="0"/>
              <a:t> электрокардиографа ЭК-02.</a:t>
            </a:r>
          </a:p>
          <a:p>
            <a:endParaRPr lang="ru-RU" dirty="0"/>
          </a:p>
          <a:p>
            <a:r>
              <a:rPr lang="ru-RU" dirty="0"/>
              <a:t>Параллельно 54 пациентам (18 из </a:t>
            </a:r>
            <a:r>
              <a:rPr lang="ru-RU" dirty="0" err="1"/>
              <a:t>каж</a:t>
            </a:r>
            <a:r>
              <a:rPr lang="ru-RU" dirty="0"/>
              <a:t>- </a:t>
            </a:r>
            <a:r>
              <a:rPr lang="ru-RU" dirty="0" err="1"/>
              <a:t>дой</a:t>
            </a:r>
            <a:r>
              <a:rPr lang="ru-RU" dirty="0"/>
              <a:t> группы) была проведена </a:t>
            </a:r>
            <a:r>
              <a:rPr lang="ru-RU" dirty="0" err="1"/>
              <a:t>ультразву</a:t>
            </a:r>
            <a:r>
              <a:rPr lang="ru-RU" dirty="0"/>
              <a:t>- </a:t>
            </a:r>
            <a:r>
              <a:rPr lang="ru-RU" dirty="0" err="1"/>
              <a:t>ковая</a:t>
            </a:r>
            <a:r>
              <a:rPr lang="ru-RU" dirty="0"/>
              <a:t> допплерография </a:t>
            </a:r>
          </a:p>
          <a:p>
            <a:r>
              <a:rPr lang="ru-RU" dirty="0"/>
              <a:t>(УЗДГ) с </a:t>
            </a:r>
            <a:r>
              <a:rPr lang="ru-RU" dirty="0" err="1"/>
              <a:t>регист</a:t>
            </a:r>
            <a:r>
              <a:rPr lang="ru-RU" dirty="0"/>
              <a:t>- рацией линейной скорости кровотока (ЛСК) в заинтересованных артериях (бедренные, </a:t>
            </a:r>
          </a:p>
          <a:p>
            <a:r>
              <a:rPr lang="ru-RU" dirty="0"/>
              <a:t>подколенные, задние боль- </a:t>
            </a:r>
            <a:r>
              <a:rPr lang="ru-RU" dirty="0" err="1"/>
              <a:t>шеберцовые</a:t>
            </a:r>
            <a:r>
              <a:rPr lang="ru-RU" dirty="0"/>
              <a:t>, артерии тыла стопы) с применением аппарата SAL-5OA фирмы </a:t>
            </a:r>
          </a:p>
          <a:p>
            <a:r>
              <a:rPr lang="ru-RU" dirty="0"/>
              <a:t>Toshiba (Япония) с допплеровской при- ставкой SDL-О1. Ультразвуковое </a:t>
            </a:r>
            <a:r>
              <a:rPr lang="ru-RU" dirty="0" err="1"/>
              <a:t>иссле</a:t>
            </a:r>
            <a:r>
              <a:rPr lang="ru-RU" dirty="0"/>
              <a:t>- </a:t>
            </a:r>
            <a:r>
              <a:rPr lang="ru-RU" dirty="0" err="1"/>
              <a:t>дование</a:t>
            </a:r>
            <a:r>
              <a:rPr lang="ru-RU" dirty="0"/>
              <a:t> нижних </a:t>
            </a:r>
          </a:p>
          <a:p>
            <a:r>
              <a:rPr lang="ru-RU" dirty="0"/>
              <a:t>конечностей </a:t>
            </a:r>
            <a:r>
              <a:rPr lang="ru-RU" dirty="0" err="1"/>
              <a:t>проведе</a:t>
            </a:r>
            <a:r>
              <a:rPr lang="ru-RU" dirty="0"/>
              <a:t>- но также 15 здоровым добровольцам,</a:t>
            </a:r>
          </a:p>
          <a:p>
            <a:r>
              <a:rPr lang="ru-RU" dirty="0"/>
              <a:t>которые составили группу контроля.</a:t>
            </a:r>
          </a:p>
          <a:p>
            <a:r>
              <a:rPr lang="ru-RU" dirty="0"/>
              <a:t>Таким образом, показатели психологи-</a:t>
            </a:r>
          </a:p>
          <a:p>
            <a:r>
              <a:rPr lang="ru-RU" dirty="0" err="1"/>
              <a:t>ческого</a:t>
            </a:r>
            <a:r>
              <a:rPr lang="ru-RU" dirty="0"/>
              <a:t> тестирования свидетельствуют о </a:t>
            </a:r>
            <a:r>
              <a:rPr lang="ru-RU" dirty="0" err="1"/>
              <a:t>психокоррегирующем</a:t>
            </a:r>
            <a:r>
              <a:rPr lang="ru-RU" dirty="0"/>
              <a:t> влиянии пре- </a:t>
            </a:r>
            <a:r>
              <a:rPr lang="ru-RU" dirty="0" err="1"/>
              <a:t>парата</a:t>
            </a:r>
            <a:r>
              <a:rPr lang="ru-RU" dirty="0"/>
              <a:t> Плацента </a:t>
            </a:r>
            <a:r>
              <a:rPr lang="ru-RU" dirty="0" err="1"/>
              <a:t>композитум</a:t>
            </a:r>
            <a:r>
              <a:rPr lang="ru-RU" dirty="0"/>
              <a:t> </a:t>
            </a:r>
          </a:p>
          <a:p>
            <a:r>
              <a:rPr lang="ru-RU" dirty="0"/>
              <a:t>на дан- </a:t>
            </a:r>
            <a:r>
              <a:rPr lang="ru-RU" dirty="0" err="1"/>
              <a:t>ную</a:t>
            </a:r>
            <a:r>
              <a:rPr lang="ru-RU" dirty="0"/>
              <a:t> категорию больных, более отчет- </a:t>
            </a:r>
            <a:r>
              <a:rPr lang="ru-RU" dirty="0" err="1"/>
              <a:t>ливом</a:t>
            </a:r>
            <a:r>
              <a:rPr lang="ru-RU" dirty="0"/>
              <a:t> при его введении методом фар- </a:t>
            </a:r>
            <a:r>
              <a:rPr lang="ru-RU" dirty="0" err="1"/>
              <a:t>макопунктуры</a:t>
            </a:r>
            <a:r>
              <a:rPr lang="ru-RU" dirty="0"/>
              <a:t>. Можно </a:t>
            </a:r>
          </a:p>
          <a:p>
            <a:r>
              <a:rPr lang="ru-RU" dirty="0"/>
              <a:t>предположить, что этому способствует не только бы- строе купирование болевого синдрома и регресс </a:t>
            </a:r>
          </a:p>
          <a:p>
            <a:r>
              <a:rPr lang="ru-RU" dirty="0"/>
              <a:t>неврологической симптома- тики, но и некоторое психотропное влияние применяемого препарата, </a:t>
            </a:r>
            <a:r>
              <a:rPr lang="ru-RU" dirty="0" err="1"/>
              <a:t>обу</a:t>
            </a:r>
            <a:r>
              <a:rPr lang="ru-RU" dirty="0"/>
              <a:t>- </a:t>
            </a:r>
          </a:p>
          <a:p>
            <a:r>
              <a:rPr lang="ru-RU" dirty="0"/>
              <a:t>словленное улучшением церебральной гемодинамики. В результате этого у больных, получавших препарат </a:t>
            </a:r>
          </a:p>
          <a:p>
            <a:r>
              <a:rPr lang="ru-RU" dirty="0" err="1"/>
              <a:t>Пла</a:t>
            </a:r>
            <a:r>
              <a:rPr lang="ru-RU" dirty="0"/>
              <a:t>- цента </a:t>
            </a:r>
            <a:r>
              <a:rPr lang="ru-RU" dirty="0" err="1"/>
              <a:t>композитум</a:t>
            </a:r>
            <a:r>
              <a:rPr lang="ru-RU" dirty="0"/>
              <a:t>, особенно при </a:t>
            </a:r>
            <a:r>
              <a:rPr lang="ru-RU" dirty="0" err="1"/>
              <a:t>при</a:t>
            </a:r>
            <a:r>
              <a:rPr lang="ru-RU" dirty="0"/>
              <a:t>- </a:t>
            </a:r>
            <a:r>
              <a:rPr lang="ru-RU" dirty="0" err="1"/>
              <a:t>менении</a:t>
            </a:r>
            <a:r>
              <a:rPr lang="ru-RU" dirty="0"/>
              <a:t> </a:t>
            </a:r>
            <a:r>
              <a:rPr lang="ru-RU" dirty="0" err="1"/>
              <a:t>фармакопунктуры</a:t>
            </a:r>
            <a:r>
              <a:rPr lang="ru-RU" dirty="0"/>
              <a:t>, показатели тестов были выше, чем </a:t>
            </a:r>
          </a:p>
          <a:p>
            <a:r>
              <a:rPr lang="ru-RU" dirty="0"/>
              <a:t>у пациентов, не</a:t>
            </a:r>
          </a:p>
          <a:p>
            <a:r>
              <a:rPr lang="ru-RU" dirty="0"/>
              <a:t>получавших этот препарат.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7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Л.Г. </a:t>
            </a:r>
            <a:r>
              <a:rPr lang="ru-RU" dirty="0" err="1"/>
              <a:t>Агасаров</a:t>
            </a:r>
            <a:r>
              <a:rPr lang="ru-RU" dirty="0"/>
              <a:t>, А.В. Болдин</a:t>
            </a:r>
          </a:p>
          <a:p>
            <a:r>
              <a:rPr lang="ru-RU" dirty="0"/>
              <a:t>ММА им. И.М. Сеченова, Москва</a:t>
            </a:r>
          </a:p>
          <a:p>
            <a:endParaRPr lang="ru-RU" dirty="0"/>
          </a:p>
          <a:p>
            <a:r>
              <a:rPr lang="ru-RU" dirty="0" err="1"/>
              <a:t>Дорсопатии</a:t>
            </a:r>
            <a:r>
              <a:rPr lang="ru-RU" dirty="0"/>
              <a:t> представляют собой одну</a:t>
            </a:r>
          </a:p>
          <a:p>
            <a:r>
              <a:rPr lang="ru-RU" dirty="0"/>
              <a:t>из наиболее важных проблем </a:t>
            </a:r>
            <a:r>
              <a:rPr lang="ru-RU" dirty="0" err="1"/>
              <a:t>теорети</a:t>
            </a:r>
            <a:r>
              <a:rPr lang="ru-RU" dirty="0"/>
              <a:t>- ческой и практической медицины, что объясняется их высокой </a:t>
            </a:r>
          </a:p>
          <a:p>
            <a:r>
              <a:rPr lang="ru-RU" dirty="0" err="1"/>
              <a:t>распростра</a:t>
            </a:r>
            <a:r>
              <a:rPr lang="ru-RU" dirty="0"/>
              <a:t>- </a:t>
            </a:r>
            <a:r>
              <a:rPr lang="ru-RU" dirty="0" err="1"/>
              <a:t>ненностью</a:t>
            </a:r>
            <a:r>
              <a:rPr lang="ru-RU" dirty="0"/>
              <a:t>. Социальная значимость проблемы, помимо распространенно- </a:t>
            </a:r>
            <a:r>
              <a:rPr lang="ru-RU" dirty="0" err="1"/>
              <a:t>сти</a:t>
            </a:r>
            <a:r>
              <a:rPr lang="ru-RU" dirty="0"/>
              <a:t> заболевания, </a:t>
            </a:r>
          </a:p>
          <a:p>
            <a:r>
              <a:rPr lang="ru-RU" dirty="0"/>
              <a:t>заключается и в том, что </a:t>
            </a:r>
            <a:r>
              <a:rPr lang="ru-RU" dirty="0" err="1"/>
              <a:t>вертеброгенные</a:t>
            </a:r>
            <a:r>
              <a:rPr lang="ru-RU" dirty="0"/>
              <a:t> синдромы часто диагностируются у пациентов в </a:t>
            </a:r>
            <a:r>
              <a:rPr lang="ru-RU" dirty="0" err="1"/>
              <a:t>наибо</a:t>
            </a:r>
            <a:r>
              <a:rPr lang="ru-RU" dirty="0"/>
              <a:t>- лее </a:t>
            </a:r>
          </a:p>
          <a:p>
            <a:r>
              <a:rPr lang="ru-RU" dirty="0"/>
              <a:t>трудоспособном возрасте, а по </a:t>
            </a:r>
            <a:r>
              <a:rPr lang="ru-RU" dirty="0" err="1"/>
              <a:t>чис</a:t>
            </a:r>
            <a:r>
              <a:rPr lang="ru-RU" dirty="0"/>
              <a:t>- </a:t>
            </a:r>
            <a:r>
              <a:rPr lang="ru-RU" dirty="0" err="1"/>
              <a:t>лу</a:t>
            </a:r>
            <a:r>
              <a:rPr lang="ru-RU" dirty="0"/>
              <a:t> дней нетрудоспособности боли в спине занимают одно из ведущих </a:t>
            </a:r>
          </a:p>
          <a:p>
            <a:r>
              <a:rPr lang="ru-RU" dirty="0"/>
              <a:t>мест, уступая лишь «лидирующим» – гриппу</a:t>
            </a:r>
          </a:p>
          <a:p>
            <a:r>
              <a:rPr lang="ru-RU" dirty="0"/>
              <a:t>и травмам (5, 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66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Таким образом, показатели психологи-</a:t>
            </a:r>
          </a:p>
          <a:p>
            <a:r>
              <a:rPr lang="ru-RU" dirty="0" err="1"/>
              <a:t>ческого</a:t>
            </a:r>
            <a:r>
              <a:rPr lang="ru-RU" dirty="0"/>
              <a:t> тестирования свидетельствуют о </a:t>
            </a:r>
            <a:r>
              <a:rPr lang="ru-RU" dirty="0" err="1"/>
              <a:t>психокоррегирующем</a:t>
            </a:r>
            <a:r>
              <a:rPr lang="ru-RU" dirty="0"/>
              <a:t> влиянии пре- </a:t>
            </a:r>
            <a:r>
              <a:rPr lang="ru-RU" dirty="0" err="1"/>
              <a:t>парата</a:t>
            </a:r>
            <a:r>
              <a:rPr lang="ru-RU" dirty="0"/>
              <a:t> Плацента </a:t>
            </a:r>
            <a:r>
              <a:rPr lang="ru-RU" dirty="0" err="1"/>
              <a:t>композитум</a:t>
            </a:r>
            <a:r>
              <a:rPr lang="ru-RU" dirty="0"/>
              <a:t> </a:t>
            </a:r>
          </a:p>
          <a:p>
            <a:r>
              <a:rPr lang="ru-RU" dirty="0"/>
              <a:t>на дан- </a:t>
            </a:r>
            <a:r>
              <a:rPr lang="ru-RU" dirty="0" err="1"/>
              <a:t>ную</a:t>
            </a:r>
            <a:r>
              <a:rPr lang="ru-RU" dirty="0"/>
              <a:t> категорию больных, более отчет- </a:t>
            </a:r>
            <a:r>
              <a:rPr lang="ru-RU" dirty="0" err="1"/>
              <a:t>ливом</a:t>
            </a:r>
            <a:r>
              <a:rPr lang="ru-RU" dirty="0"/>
              <a:t> при его введении методом фар- </a:t>
            </a:r>
            <a:r>
              <a:rPr lang="ru-RU" dirty="0" err="1"/>
              <a:t>макопунктуры</a:t>
            </a:r>
            <a:r>
              <a:rPr lang="ru-RU" dirty="0"/>
              <a:t>. Можно </a:t>
            </a:r>
          </a:p>
          <a:p>
            <a:r>
              <a:rPr lang="ru-RU" dirty="0"/>
              <a:t>предположить, что этому способствует не только бы- строе купирование болевого синдрома и регресс </a:t>
            </a:r>
          </a:p>
          <a:p>
            <a:r>
              <a:rPr lang="ru-RU" dirty="0"/>
              <a:t>неврологической симптома- тики, но и некоторое психотропное влияние применяемого препарата, </a:t>
            </a:r>
            <a:r>
              <a:rPr lang="ru-RU" dirty="0" err="1"/>
              <a:t>обу</a:t>
            </a:r>
            <a:r>
              <a:rPr lang="ru-RU" dirty="0"/>
              <a:t>- </a:t>
            </a:r>
          </a:p>
          <a:p>
            <a:r>
              <a:rPr lang="ru-RU" dirty="0"/>
              <a:t>словленное улучшением церебральной гемодинамики. В результате этого у больных, получавших препарат </a:t>
            </a:r>
          </a:p>
          <a:p>
            <a:r>
              <a:rPr lang="ru-RU" dirty="0" err="1"/>
              <a:t>Пла</a:t>
            </a:r>
            <a:r>
              <a:rPr lang="ru-RU" dirty="0"/>
              <a:t>- цента </a:t>
            </a:r>
            <a:r>
              <a:rPr lang="ru-RU" dirty="0" err="1"/>
              <a:t>композитум</a:t>
            </a:r>
            <a:r>
              <a:rPr lang="ru-RU" dirty="0"/>
              <a:t>, особенно при </a:t>
            </a:r>
            <a:r>
              <a:rPr lang="ru-RU" dirty="0" err="1"/>
              <a:t>при</a:t>
            </a:r>
            <a:r>
              <a:rPr lang="ru-RU" dirty="0"/>
              <a:t>- </a:t>
            </a:r>
            <a:r>
              <a:rPr lang="ru-RU" dirty="0" err="1"/>
              <a:t>менении</a:t>
            </a:r>
            <a:r>
              <a:rPr lang="ru-RU" dirty="0"/>
              <a:t> </a:t>
            </a:r>
            <a:r>
              <a:rPr lang="ru-RU" dirty="0" err="1"/>
              <a:t>фармакопунктуры</a:t>
            </a:r>
            <a:r>
              <a:rPr lang="ru-RU" dirty="0"/>
              <a:t>, показатели тестов были выше, чем </a:t>
            </a:r>
          </a:p>
          <a:p>
            <a:r>
              <a:rPr lang="ru-RU" dirty="0"/>
              <a:t>у пациентов, не</a:t>
            </a:r>
          </a:p>
          <a:p>
            <a:r>
              <a:rPr lang="ru-RU" dirty="0"/>
              <a:t>получавших этот препарат.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синдром нарушения вигильности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85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PubMed</a:t>
            </a:r>
            <a:r>
              <a:rPr lang="ru-RU" dirty="0"/>
              <a:t>® содержит более 34 миллионов ссылок на биомедицинскую литературу из MEDLINE, журналов по биологическим наукам и онлайн-книг. Цитаты могут включать ссылки на полнотекстовый контент из </a:t>
            </a:r>
            <a:r>
              <a:rPr lang="ru-RU" dirty="0" err="1"/>
              <a:t>PubMed</a:t>
            </a:r>
            <a:r>
              <a:rPr lang="ru-RU" dirty="0"/>
              <a:t> Central и веб-сайтов издателей.</a:t>
            </a:r>
          </a:p>
          <a:p>
            <a:r>
              <a:rPr lang="ru-RU" dirty="0"/>
              <a:t>Актуальность : Гемипарез представляет собой серьезное двигательное нарушение после инсульта и встречается примерно у 65% пациентов с инсультом. В этом испытании делается попытка изучить эффективность индивидуализированных гомеопатических препаратов (ИГМ) по сравнению с идентичными плацебо при лечении постинсультного гемипареза (ПСГ) во взаимном контексте стандартной физиотерапии (ФТ).</a:t>
            </a:r>
          </a:p>
          <a:p>
            <a:r>
              <a:rPr lang="ru-RU" dirty="0"/>
              <a:t>Методы. Трехмесячное открытое рандомизированное плацебо-контролируемое исследование (n = 60) проводилось в амбулаторных отделениях </a:t>
            </a:r>
            <a:r>
              <a:rPr lang="ru-RU" dirty="0" err="1"/>
              <a:t>Organon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Medicine</a:t>
            </a:r>
            <a:r>
              <a:rPr lang="ru-RU" dirty="0"/>
              <a:t> Национального института гомеопатии, Западная Бенгалия, Индия. Пациенты были рандомизированы для получения IHM плюс SP (n = 30) или идентичных по внешнему виду плацебо плюс SP (n = 30). Первичным показателем результата была шкала оценки мышечной силы Совета медицинских исследований (MRC); вторичными результатами были шкала влияния инсульта (SIS) версии 2.0, модифицированная шкала </a:t>
            </a:r>
            <a:r>
              <a:rPr lang="ru-RU" dirty="0" err="1"/>
              <a:t>Эшворта</a:t>
            </a:r>
            <a:r>
              <a:rPr lang="ru-RU" dirty="0"/>
              <a:t> (MAS) и восстановление после инсульта по визуальной аналоговой шкале (ВАШ) 0-100; все измерялись на исходном уровне и через 3 месяца после вмешательства. Групповые различия и величина эффекта (коэффициент Коэна d) рассчитывались для выборки пациентов, получавших лечение.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23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Синдром </a:t>
            </a:r>
            <a:r>
              <a:rPr lang="ru-RU" dirty="0" err="1"/>
              <a:t>Зудека</a:t>
            </a:r>
            <a:r>
              <a:rPr lang="ru-RU" dirty="0"/>
              <a:t> (атрофия </a:t>
            </a:r>
            <a:r>
              <a:rPr lang="ru-RU" dirty="0" err="1"/>
              <a:t>Зудека</a:t>
            </a:r>
            <a:r>
              <a:rPr lang="ru-RU" dirty="0"/>
              <a:t>) — болевой синдром, возникающий после травмы конечностей, сопровождающийся длительными вазомоторными, трофическими нарушениями и остеопорозом.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50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46AE-FD23-4543-A7EA-FE499B6E2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45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46AE-FD23-4543-A7EA-FE499B6E2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075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Представлены результаты исследования энергетического обмена головного мозга у женщин пожилого возраста, проживающих в условиях Европейского Севера России, путем вычисления относительных значений распределения уровня постоянного потенциала головного мозга (УПП). УПП </a:t>
            </a:r>
          </a:p>
          <a:p>
            <a:r>
              <a:rPr lang="ru-RU" dirty="0"/>
              <a:t>Результаты экспериментального исследования свидетельствуют об особенностях церебральных энергетических процессов пожилых женщин, проживающих в условиях Севера, которые указывают на снижение роли коры в обеспечении нисходящих влияний на глубинные регуляторные структуры</a:t>
            </a:r>
          </a:p>
          <a:p>
            <a:r>
              <a:rPr lang="ru-RU" dirty="0"/>
              <a:t>. 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46AE-FD23-4543-A7EA-FE499B6E2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97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Выявлены перераспределение энергозатрат за счет фронтальных участков мозга и тенденция к деформации плавности распределения УПП у пожилых северянок в условиях физиологического напряжения. При снижении УПП в лобных отделах, наблюдается повышение показателей в центральных отведениях. Энергозатраты у пожилых женщин-северянок повышаются не за счет перераспределения внутри того или иного отдела мозга, а за счет снижения энергообмена в лобных отделах, что, в конечном итоге, может приводить к снижению резервных возможностей головного мозга. То есть  с возрастом  происходит перераспределение потребление энергии различными отделами мозга.</a:t>
            </a:r>
          </a:p>
          <a:p>
            <a:r>
              <a:rPr lang="ru-RU" dirty="0"/>
              <a:t> Таким образом, </a:t>
            </a:r>
            <a:r>
              <a:rPr lang="ru-RU" dirty="0" err="1"/>
              <a:t>вероятно,что</a:t>
            </a:r>
            <a:r>
              <a:rPr lang="ru-RU" dirty="0"/>
              <a:t> в пожилом возрасте к </a:t>
            </a:r>
            <a:r>
              <a:rPr lang="ru-RU" dirty="0" err="1"/>
              <a:t>хр.ишемии</a:t>
            </a:r>
            <a:r>
              <a:rPr lang="ru-RU" dirty="0"/>
              <a:t> мозга присоединяется изменение энергообмена.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46AE-FD23-4543-A7EA-FE499B6E2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991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71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Энергетическая регуляция</a:t>
            </a:r>
          </a:p>
          <a:p>
            <a:r>
              <a:rPr lang="ru-RU" dirty="0"/>
              <a:t>Это главная катаболически очи- </a:t>
            </a:r>
            <a:r>
              <a:rPr lang="ru-RU" dirty="0" err="1"/>
              <a:t>щающая</a:t>
            </a:r>
            <a:r>
              <a:rPr lang="ru-RU" dirty="0"/>
              <a:t> органелла благодаря тому, что она полностью разрушает </a:t>
            </a:r>
            <a:r>
              <a:rPr lang="ru-RU" dirty="0" err="1"/>
              <a:t>аце</a:t>
            </a:r>
            <a:r>
              <a:rPr lang="ru-RU" dirty="0"/>
              <a:t>- </a:t>
            </a:r>
          </a:p>
          <a:p>
            <a:r>
              <a:rPr lang="ru-RU" dirty="0" err="1"/>
              <a:t>тил-КоА</a:t>
            </a:r>
            <a:r>
              <a:rPr lang="ru-RU" dirty="0"/>
              <a:t>, продуцируемый клеткой при переваривании белков, </a:t>
            </a:r>
            <a:r>
              <a:rPr lang="ru-RU" dirty="0" err="1"/>
              <a:t>липи</a:t>
            </a:r>
            <a:r>
              <a:rPr lang="ru-RU" dirty="0"/>
              <a:t>- </a:t>
            </a:r>
            <a:r>
              <a:rPr lang="ru-RU" dirty="0" err="1"/>
              <a:t>дов</a:t>
            </a:r>
            <a:r>
              <a:rPr lang="ru-RU" dirty="0"/>
              <a:t> и сахара. Полная </a:t>
            </a:r>
            <a:r>
              <a:rPr lang="ru-RU" dirty="0" err="1"/>
              <a:t>метаболиза</a:t>
            </a:r>
            <a:r>
              <a:rPr lang="ru-RU" dirty="0"/>
              <a:t>- </a:t>
            </a:r>
            <a:r>
              <a:rPr lang="ru-RU" dirty="0" err="1"/>
              <a:t>ция</a:t>
            </a:r>
            <a:r>
              <a:rPr lang="ru-RU" dirty="0"/>
              <a:t> </a:t>
            </a:r>
          </a:p>
          <a:p>
            <a:r>
              <a:rPr lang="ru-RU" dirty="0"/>
              <a:t>питательных веществ не при- водит к образованию окислителей,</a:t>
            </a:r>
          </a:p>
          <a:p>
            <a:r>
              <a:rPr lang="ru-RU" dirty="0"/>
              <a:t>Регуляция клеточного апоптоза</a:t>
            </a:r>
          </a:p>
          <a:p>
            <a:r>
              <a:rPr lang="ru-RU" dirty="0"/>
              <a:t>Митохондрии регулируют </a:t>
            </a:r>
            <a:r>
              <a:rPr lang="ru-RU" dirty="0" err="1"/>
              <a:t>клеточ</a:t>
            </a:r>
            <a:r>
              <a:rPr lang="ru-RU" dirty="0"/>
              <a:t>- </a:t>
            </a:r>
            <a:r>
              <a:rPr lang="ru-RU" dirty="0" err="1"/>
              <a:t>ный</a:t>
            </a:r>
            <a:r>
              <a:rPr lang="ru-RU" dirty="0"/>
              <a:t> апоптоз посредством </a:t>
            </a:r>
            <a:r>
              <a:rPr lang="ru-RU" dirty="0" err="1"/>
              <a:t>освобож</a:t>
            </a:r>
            <a:r>
              <a:rPr lang="ru-RU" dirty="0"/>
              <a:t>- </a:t>
            </a:r>
            <a:r>
              <a:rPr lang="ru-RU" dirty="0" err="1"/>
              <a:t>дения</a:t>
            </a:r>
            <a:r>
              <a:rPr lang="ru-RU" dirty="0"/>
              <a:t> цитохрома С, одного из бел- </a:t>
            </a:r>
          </a:p>
          <a:p>
            <a:r>
              <a:rPr lang="ru-RU" dirty="0"/>
              <a:t>ков дыхательной цепи, вследствие изменения протонного </a:t>
            </a:r>
            <a:r>
              <a:rPr lang="ru-RU" dirty="0" err="1"/>
              <a:t>митохонд</a:t>
            </a:r>
            <a:r>
              <a:rPr lang="ru-RU" dirty="0"/>
              <a:t>- </a:t>
            </a:r>
            <a:r>
              <a:rPr lang="ru-RU" dirty="0" err="1"/>
              <a:t>риального</a:t>
            </a:r>
            <a:r>
              <a:rPr lang="ru-RU" dirty="0"/>
              <a:t> потока, который может </a:t>
            </a:r>
          </a:p>
          <a:p>
            <a:r>
              <a:rPr lang="ru-RU" dirty="0"/>
              <a:t>быть следствием изменения цикла Кребса или изначального </a:t>
            </a:r>
            <a:r>
              <a:rPr lang="ru-RU" dirty="0" err="1"/>
              <a:t>наруше</a:t>
            </a:r>
            <a:r>
              <a:rPr lang="ru-RU" dirty="0"/>
              <a:t>- </a:t>
            </a:r>
            <a:r>
              <a:rPr lang="ru-RU" dirty="0" err="1"/>
              <a:t>ния</a:t>
            </a:r>
            <a:r>
              <a:rPr lang="ru-RU" dirty="0"/>
              <a:t> клеточного метаболизма. </a:t>
            </a:r>
          </a:p>
          <a:p>
            <a:r>
              <a:rPr lang="ru-RU" dirty="0"/>
              <a:t>Освобожденный в цитоплазме цитохром С активирует каспазу-3, которая запускает апоптоз плохо </a:t>
            </a:r>
          </a:p>
          <a:p>
            <a:r>
              <a:rPr lang="ru-RU" dirty="0"/>
              <a:t>работающей клетки. Нарушения механизма апоптоза могут </a:t>
            </a:r>
            <a:r>
              <a:rPr lang="ru-RU" dirty="0" err="1"/>
              <a:t>приве</a:t>
            </a:r>
            <a:r>
              <a:rPr lang="ru-RU" dirty="0"/>
              <a:t>- </a:t>
            </a:r>
            <a:r>
              <a:rPr lang="ru-RU" dirty="0" err="1"/>
              <a:t>сти</a:t>
            </a:r>
            <a:r>
              <a:rPr lang="ru-RU" dirty="0"/>
              <a:t> к патологической </a:t>
            </a:r>
            <a:r>
              <a:rPr lang="ru-RU" dirty="0" err="1"/>
              <a:t>пролифера</a:t>
            </a:r>
            <a:r>
              <a:rPr lang="ru-RU" dirty="0"/>
              <a:t>-</a:t>
            </a:r>
          </a:p>
          <a:p>
            <a:r>
              <a:rPr lang="ru-RU" dirty="0" err="1"/>
              <a:t>ции</a:t>
            </a:r>
            <a:r>
              <a:rPr lang="ru-RU" dirty="0"/>
              <a:t> или атрофии.</a:t>
            </a:r>
          </a:p>
          <a:p>
            <a:r>
              <a:rPr lang="ru-RU" dirty="0"/>
              <a:t>Регуляция функций мембраны</a:t>
            </a:r>
          </a:p>
          <a:p>
            <a:r>
              <a:rPr lang="ru-RU" dirty="0"/>
              <a:t>Митохондрия является клеточным</a:t>
            </a:r>
          </a:p>
          <a:p>
            <a:r>
              <a:rPr lang="ru-RU" dirty="0"/>
              <a:t>резервуаром катионов </a:t>
            </a:r>
            <a:r>
              <a:rPr lang="ru-RU" dirty="0" err="1"/>
              <a:t>Ca</a:t>
            </a:r>
            <a:r>
              <a:rPr lang="ru-RU" dirty="0"/>
              <a:t>++, а </a:t>
            </a:r>
            <a:r>
              <a:rPr lang="ru-RU" dirty="0" err="1"/>
              <a:t>регляция</a:t>
            </a:r>
            <a:r>
              <a:rPr lang="ru-RU" dirty="0"/>
              <a:t>  их  потока  обеспечивает контроль за основными функция-</a:t>
            </a:r>
          </a:p>
          <a:p>
            <a:r>
              <a:rPr lang="ru-RU" dirty="0"/>
              <a:t>ми мембран на всех уровнях.</a:t>
            </a:r>
          </a:p>
          <a:p>
            <a:endParaRPr lang="ru-RU" dirty="0"/>
          </a:p>
          <a:p>
            <a:r>
              <a:rPr lang="ru-RU" dirty="0"/>
              <a:t>Метаболическая регуляция</a:t>
            </a:r>
          </a:p>
          <a:p>
            <a:r>
              <a:rPr lang="ru-RU" dirty="0"/>
              <a:t>Митохондрия отдельных органов играет главную роль в синтезе, в частности:</a:t>
            </a:r>
          </a:p>
          <a:p>
            <a:r>
              <a:rPr lang="ru-RU" dirty="0"/>
              <a:t>● холестерина</a:t>
            </a:r>
          </a:p>
          <a:p>
            <a:r>
              <a:rPr lang="ru-RU" dirty="0"/>
              <a:t>● </a:t>
            </a:r>
            <a:r>
              <a:rPr lang="ru-RU" dirty="0" err="1"/>
              <a:t>прегненолона</a:t>
            </a:r>
            <a:endParaRPr lang="ru-RU" dirty="0"/>
          </a:p>
          <a:p>
            <a:r>
              <a:rPr lang="ru-RU" dirty="0"/>
              <a:t>● тестостерона</a:t>
            </a:r>
          </a:p>
          <a:p>
            <a:r>
              <a:rPr lang="ru-RU" dirty="0"/>
              <a:t>● эстрогенов</a:t>
            </a:r>
          </a:p>
          <a:p>
            <a:r>
              <a:rPr lang="ru-RU" dirty="0"/>
              <a:t>● витамина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581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>
            <a:extLst>
              <a:ext uri="{FF2B5EF4-FFF2-40B4-BE49-F238E27FC236}">
                <a16:creationId xmlns:a16="http://schemas.microsoft.com/office/drawing/2014/main" id="{29073ED8-B00E-3084-47E0-31FCF4363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F2425B-0BD8-4D9D-B4F4-57AD06B07D90}" type="slidenum">
              <a:rPr lang="de-DE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116</a:t>
            </a:fld>
            <a:endParaRPr lang="de-DE" altLang="ru-RU">
              <a:solidFill>
                <a:srgbClr val="000000"/>
              </a:solidFill>
            </a:endParaRPr>
          </a:p>
        </p:txBody>
      </p:sp>
      <p:sp>
        <p:nvSpPr>
          <p:cNvPr id="289795" name="Rectangle 2">
            <a:extLst>
              <a:ext uri="{FF2B5EF4-FFF2-40B4-BE49-F238E27FC236}">
                <a16:creationId xmlns:a16="http://schemas.microsoft.com/office/drawing/2014/main" id="{E5021C0B-19AF-F2F8-21A9-FF0803946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289796" name="Rectangle 3">
            <a:extLst>
              <a:ext uri="{FF2B5EF4-FFF2-40B4-BE49-F238E27FC236}">
                <a16:creationId xmlns:a16="http://schemas.microsoft.com/office/drawing/2014/main" id="{F18FE230-0114-9CE4-21AA-7C6F3C2D5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>
            <a:extLst>
              <a:ext uri="{FF2B5EF4-FFF2-40B4-BE49-F238E27FC236}">
                <a16:creationId xmlns:a16="http://schemas.microsoft.com/office/drawing/2014/main" id="{95F88057-ACD1-FE56-DFB9-37AEF97EA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CE64B3-7492-431D-B5C4-A4E0890528BE}" type="slidenum">
              <a:rPr lang="de-DE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120</a:t>
            </a:fld>
            <a:endParaRPr lang="de-DE" altLang="ru-RU">
              <a:solidFill>
                <a:srgbClr val="000000"/>
              </a:solidFill>
            </a:endParaRPr>
          </a:p>
        </p:txBody>
      </p:sp>
      <p:sp>
        <p:nvSpPr>
          <p:cNvPr id="290819" name="Rectangle 2">
            <a:extLst>
              <a:ext uri="{FF2B5EF4-FFF2-40B4-BE49-F238E27FC236}">
                <a16:creationId xmlns:a16="http://schemas.microsoft.com/office/drawing/2014/main" id="{A27FF263-F6DF-E3C0-62C0-7A9701EE5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290820" name="Rectangle 3">
            <a:extLst>
              <a:ext uri="{FF2B5EF4-FFF2-40B4-BE49-F238E27FC236}">
                <a16:creationId xmlns:a16="http://schemas.microsoft.com/office/drawing/2014/main" id="{B3DA4C3E-7A69-B57F-99AD-94F3C2CE2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  <a:noFill/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Утвердившееся </a:t>
            </a:r>
            <a:r>
              <a:rPr lang="ru-RU" dirty="0" err="1"/>
              <a:t>мнение,что</a:t>
            </a:r>
            <a:r>
              <a:rPr lang="ru-RU" dirty="0"/>
              <a:t> </a:t>
            </a:r>
            <a:r>
              <a:rPr lang="ru-RU" dirty="0" err="1"/>
              <a:t>хроническия</a:t>
            </a:r>
            <a:r>
              <a:rPr lang="ru-RU" dirty="0"/>
              <a:t> ишемия мозга является единственной причиной головокружения не подтверждается  исследованиями. Существуют  и другие механизмы вестибулярных нарушений у пожилых людей.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31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 научной</a:t>
            </a:r>
          </a:p>
          <a:p>
            <a:r>
              <a:rPr lang="ru-RU" dirty="0"/>
              <a:t>литературы обнаружил обусловленные возрастом</a:t>
            </a:r>
          </a:p>
          <a:p>
            <a:r>
              <a:rPr lang="ru-RU" dirty="0"/>
              <a:t>морфофункциональные метаморфозы сосудистой</a:t>
            </a:r>
          </a:p>
          <a:p>
            <a:r>
              <a:rPr lang="ru-RU" dirty="0"/>
              <a:t>стенки, форменных элементов крови, липидного и углеводного обмена, иммунной системы, редокс-баланса, микробиоты.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D46AE-FD23-4543-A7EA-FE499B6E2661}" type="slidenum">
              <a:rPr lang="ru-RU" smtClean="0"/>
              <a:t>122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45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● Неправильный образ жизни </a:t>
            </a:r>
            <a:r>
              <a:rPr lang="ru-RU" dirty="0" err="1"/>
              <a:t>отно</a:t>
            </a:r>
            <a:r>
              <a:rPr lang="ru-RU" dirty="0"/>
              <a:t>- </a:t>
            </a:r>
            <a:r>
              <a:rPr lang="ru-RU" dirty="0" err="1"/>
              <a:t>сится</a:t>
            </a:r>
            <a:r>
              <a:rPr lang="ru-RU" dirty="0"/>
              <a:t> к числу наиболее </a:t>
            </a:r>
            <a:r>
              <a:rPr lang="ru-RU" dirty="0" err="1"/>
              <a:t>распро</a:t>
            </a:r>
            <a:r>
              <a:rPr lang="ru-RU" dirty="0"/>
              <a:t>- </a:t>
            </a:r>
            <a:r>
              <a:rPr lang="ru-RU" dirty="0" err="1"/>
              <a:t>страненных</a:t>
            </a:r>
            <a:r>
              <a:rPr lang="ru-RU" dirty="0"/>
              <a:t> причин нарушений сна или </a:t>
            </a:r>
          </a:p>
          <a:p>
            <a:r>
              <a:rPr lang="ru-RU" dirty="0"/>
              <a:t>же, по крайней мере, </a:t>
            </a:r>
            <a:r>
              <a:rPr lang="ru-RU" dirty="0" err="1"/>
              <a:t>способст</a:t>
            </a:r>
            <a:r>
              <a:rPr lang="ru-RU" dirty="0"/>
              <a:t>- </a:t>
            </a:r>
            <a:r>
              <a:rPr lang="ru-RU" dirty="0" err="1"/>
              <a:t>вует</a:t>
            </a:r>
            <a:r>
              <a:rPr lang="ru-RU" dirty="0"/>
              <a:t> их развитию. Особенно это касается пожилых людей. </a:t>
            </a:r>
            <a:r>
              <a:rPr lang="ru-RU" dirty="0" err="1"/>
              <a:t>Поэто</a:t>
            </a:r>
            <a:r>
              <a:rPr lang="ru-RU" dirty="0"/>
              <a:t>- </a:t>
            </a:r>
            <a:r>
              <a:rPr lang="ru-RU" dirty="0" err="1"/>
              <a:t>му</a:t>
            </a:r>
            <a:r>
              <a:rPr lang="ru-RU" dirty="0"/>
              <a:t> </a:t>
            </a:r>
          </a:p>
          <a:p>
            <a:r>
              <a:rPr lang="ru-RU" dirty="0"/>
              <a:t>необходим подробный опрос относительно поведения пациента в дневное и ночное время.</a:t>
            </a:r>
          </a:p>
          <a:p>
            <a:endParaRPr lang="ru-RU" dirty="0"/>
          </a:p>
          <a:p>
            <a:r>
              <a:rPr lang="ru-RU" dirty="0"/>
              <a:t>● Попросите пациента перед началом терапии бессонницы вести дневник сна (за 1–2 недели до на- </a:t>
            </a:r>
          </a:p>
          <a:p>
            <a:r>
              <a:rPr lang="ru-RU" dirty="0"/>
              <a:t>чала терапии).</a:t>
            </a:r>
          </a:p>
          <a:p>
            <a:endParaRPr lang="ru-RU" dirty="0"/>
          </a:p>
          <a:p>
            <a:r>
              <a:rPr lang="ru-RU" dirty="0"/>
              <a:t>● Перед началом медикаментозной терапии бессонницы все возможности немедикаментозного лечения </a:t>
            </a:r>
          </a:p>
          <a:p>
            <a:r>
              <a:rPr lang="ru-RU" dirty="0"/>
              <a:t>нарушений сна должны быть полностью исчерпаны. Правила обретения здорового сна должны обсуждаться с </a:t>
            </a:r>
          </a:p>
          <a:p>
            <a:r>
              <a:rPr lang="ru-RU" dirty="0"/>
              <a:t>пациентом последовательно, пункт за пунктом. Эффективность правил достигается только при их </a:t>
            </a:r>
          </a:p>
          <a:p>
            <a:r>
              <a:rPr lang="ru-RU" dirty="0"/>
              <a:t>последовательном применении в течение длительно- го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151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Мелатонин регулирует деятельность эндокринной системы, кровяное давление, периодичность сна</a:t>
            </a:r>
          </a:p>
          <a:p>
            <a:r>
              <a:rPr lang="ru-RU" dirty="0"/>
              <a:t>регулирует сезонную ритмику </a:t>
            </a:r>
          </a:p>
          <a:p>
            <a:r>
              <a:rPr lang="ru-RU" dirty="0"/>
              <a:t>замедляет процессы старения</a:t>
            </a:r>
          </a:p>
          <a:p>
            <a:r>
              <a:rPr lang="ru-RU" dirty="0"/>
              <a:t>усиливает эффективность функционирования иммунной системы</a:t>
            </a:r>
          </a:p>
          <a:p>
            <a:r>
              <a:rPr lang="ru-RU" dirty="0"/>
              <a:t>обладает антиоксидантными свойствами</a:t>
            </a:r>
          </a:p>
          <a:p>
            <a:r>
              <a:rPr lang="ru-RU" dirty="0"/>
              <a:t>влияет на процессы адаптации при смене часовых поясов</a:t>
            </a:r>
          </a:p>
          <a:p>
            <a:r>
              <a:rPr lang="ru-RU" dirty="0"/>
              <a:t> регулирует кровяного давления,</a:t>
            </a:r>
          </a:p>
          <a:p>
            <a:r>
              <a:rPr lang="ru-RU" dirty="0"/>
              <a:t> участвует в функции пищеварительного тракта</a:t>
            </a:r>
          </a:p>
          <a:p>
            <a:r>
              <a:rPr lang="ru-RU" dirty="0"/>
              <a:t> регулирует работу клеток головного мозга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88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07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344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Полифенол </a:t>
            </a:r>
            <a:r>
              <a:rPr lang="ru-RU" dirty="0" err="1"/>
              <a:t>лупулинЛУПУЛИН</a:t>
            </a:r>
            <a:endParaRPr lang="ru-RU" dirty="0"/>
          </a:p>
          <a:p>
            <a:r>
              <a:rPr lang="ru-RU" dirty="0"/>
              <a:t>хмелевая мука, смолистое пахучее вещество, покрывающее в виде мелких крупинок внутреннюю сторону чешуек хмелевой шишки. Чем больше Л. в хмеле и чем лучше его аромат, тем выше ценится хмель.</a:t>
            </a:r>
          </a:p>
          <a:p>
            <a:r>
              <a:rPr lang="ru-RU" dirty="0"/>
              <a:t>Химический состав</a:t>
            </a:r>
          </a:p>
          <a:p>
            <a:r>
              <a:rPr lang="ru-RU" dirty="0"/>
              <a:t>Шишки хмеля содержат уникальные вещества – это, например, лупулин и другие хмелевые кислоты. Их химический состав достаточно разнообразен. В него входят:</a:t>
            </a:r>
          </a:p>
          <a:p>
            <a:endParaRPr lang="ru-RU" dirty="0"/>
          </a:p>
          <a:p>
            <a:r>
              <a:rPr lang="ru-RU" dirty="0"/>
              <a:t>Полифенольные соединения, в том числе и флавоноиды, обладающие антиоксидантной и противовоспалительной активностью.</a:t>
            </a:r>
          </a:p>
          <a:p>
            <a:r>
              <a:rPr lang="ru-RU" dirty="0"/>
              <a:t>Фитогормоны, главным образом – </a:t>
            </a:r>
            <a:r>
              <a:rPr lang="ru-RU" dirty="0" err="1"/>
              <a:t>эстрогеноподобные</a:t>
            </a:r>
            <a:r>
              <a:rPr lang="ru-RU" dirty="0"/>
              <a:t> вещества.</a:t>
            </a:r>
          </a:p>
          <a:p>
            <a:r>
              <a:rPr lang="ru-RU" dirty="0"/>
              <a:t>Эфирное масло светлого желтого цвета, которое само по себе обладает достаточно сложным химическим составом. Его основные действующие вещества – это </a:t>
            </a:r>
            <a:r>
              <a:rPr lang="ru-RU" dirty="0" err="1"/>
              <a:t>мирцен</a:t>
            </a:r>
            <a:r>
              <a:rPr lang="ru-RU" dirty="0"/>
              <a:t> и </a:t>
            </a:r>
            <a:r>
              <a:rPr lang="ru-RU" dirty="0" err="1"/>
              <a:t>мирценол</a:t>
            </a:r>
            <a:r>
              <a:rPr lang="ru-RU" dirty="0"/>
              <a:t>, обладающие приятным ароматом. Также в нем присутствуют эфиры уксусной и муравьиной кислоты, </a:t>
            </a:r>
            <a:r>
              <a:rPr lang="ru-RU" dirty="0" err="1"/>
              <a:t>линалоол</a:t>
            </a:r>
            <a:r>
              <a:rPr lang="ru-RU" dirty="0"/>
              <a:t>, гераниол и т.д.</a:t>
            </a:r>
          </a:p>
          <a:p>
            <a:r>
              <a:rPr lang="ru-RU" dirty="0"/>
              <a:t>Горечи (или смолистые вещества). Всего в состав шишек входит порядка 90 соединений такого рода, в том числе лупулин, </a:t>
            </a:r>
            <a:r>
              <a:rPr lang="ru-RU" dirty="0" err="1"/>
              <a:t>гумулон</a:t>
            </a:r>
            <a:r>
              <a:rPr lang="ru-RU" dirty="0"/>
              <a:t> и другие. В составе шишек хмеля может быть до 26% горечей, их количество зависит от конкретного сорта.</a:t>
            </a:r>
          </a:p>
          <a:p>
            <a:r>
              <a:rPr lang="ru-RU" dirty="0"/>
              <a:t>Витамины группы В, которые оказывают положительное воздействие на состояние нервной системы и активизируют обменные процессы.</a:t>
            </a:r>
          </a:p>
          <a:p>
            <a:r>
              <a:rPr lang="ru-RU" dirty="0"/>
              <a:t>Витамин PP, который благотворно влияет на состояние сосудов.</a:t>
            </a:r>
          </a:p>
          <a:p>
            <a:r>
              <a:rPr lang="ru-RU" dirty="0"/>
              <a:t>Аскорбиновая кислота, которая также является антиоксидантом, а кроме того – укрепляет иммунную систему.</a:t>
            </a:r>
          </a:p>
          <a:p>
            <a:r>
              <a:rPr lang="ru-RU" dirty="0" err="1"/>
              <a:t>Алкалоидоподобное</a:t>
            </a:r>
            <a:r>
              <a:rPr lang="ru-RU" dirty="0"/>
              <a:t> вещество – это </a:t>
            </a:r>
            <a:r>
              <a:rPr lang="ru-RU" dirty="0" err="1"/>
              <a:t>гумулин</a:t>
            </a:r>
            <a:r>
              <a:rPr lang="ru-RU" dirty="0"/>
              <a:t>.</a:t>
            </a:r>
          </a:p>
          <a:p>
            <a:r>
              <a:rPr lang="ru-RU" dirty="0"/>
              <a:t>Большое количество солей железа, калия и кальция, которые участвуют во многих жизненно важных биохимических процессах в человеческом организме.</a:t>
            </a:r>
          </a:p>
          <a:p>
            <a:pPr algn="l"/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Кверцети́н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или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Кверцитин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природное биохимическое вещество группы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Флавоноиды"/>
              </a:rPr>
              <a:t>флавоноидов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Название произошло от латинского названия дуба (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Латинский язык"/>
              </a:rPr>
              <a:t>лат.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Quércus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относится к витаминным препаратам группы Р.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Входит в состав ряда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Биологически активные добавки"/>
              </a:rPr>
              <a:t>биологически активных добавок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(БАД) и препаратов, а также применяется в альтернативной (нетрадиционной) медицине.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Известно, что большинство агликонов флавоноидов и их гликозиды обладают мощным антиоксидантным эффектом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Исследования на животных показали, что антиоксидантные свойства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обеспечивают защиту мозга, сердца и других тканей от повреждения, вызванного ишемией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реперфузией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токсинов и других факторов, ведущих к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оксидативному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стрессу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помогает снизить риск развития хрони</a:t>
            </a:r>
          </a:p>
          <a:p>
            <a:endParaRPr lang="ru-RU" dirty="0"/>
          </a:p>
          <a:p>
            <a:r>
              <a:rPr lang="ru-RU" dirty="0" err="1"/>
              <a:t>Кверцети́н</a:t>
            </a:r>
            <a:r>
              <a:rPr lang="ru-RU" dirty="0"/>
              <a:t>, или </a:t>
            </a:r>
            <a:r>
              <a:rPr lang="ru-RU" sz="4000" dirty="0" err="1"/>
              <a:t>Кверцитин</a:t>
            </a:r>
            <a:r>
              <a:rPr lang="ru-RU" dirty="0"/>
              <a:t> — природное биохимическое вещество группы флавоноидов. Название произошло от латинского названия дуба (лат. </a:t>
            </a:r>
            <a:r>
              <a:rPr lang="ru-RU" dirty="0" err="1"/>
              <a:t>Quércus</a:t>
            </a:r>
            <a:r>
              <a:rPr lang="ru-RU" dirty="0"/>
              <a:t>). </a:t>
            </a:r>
            <a:r>
              <a:rPr lang="ru-RU" dirty="0" err="1"/>
              <a:t>Кверцетин</a:t>
            </a:r>
            <a:r>
              <a:rPr lang="ru-RU" dirty="0"/>
              <a:t> относится к витаминным препаратам группы Р.</a:t>
            </a:r>
          </a:p>
          <a:p>
            <a:endParaRPr lang="ru-RU" dirty="0"/>
          </a:p>
          <a:p>
            <a:r>
              <a:rPr lang="ru-RU" dirty="0"/>
              <a:t>Входит в состав ряда биологически активных добавок (БАД) и препаратов, а также применяется в альтернативной (нетрадиционной) медицине.</a:t>
            </a:r>
          </a:p>
          <a:p>
            <a:endParaRPr lang="ru-RU" dirty="0"/>
          </a:p>
          <a:p>
            <a:r>
              <a:rPr lang="ru-RU" dirty="0"/>
              <a:t>Известно, что большинство агликонов флавоноидов и их гликозиды обладают мощным антиоксидантным эффектом[1].</a:t>
            </a:r>
          </a:p>
          <a:p>
            <a:endParaRPr lang="ru-RU" dirty="0"/>
          </a:p>
          <a:p>
            <a:r>
              <a:rPr lang="ru-RU" dirty="0"/>
              <a:t>Исследования на животных показали, что антиоксидантные свойства </a:t>
            </a:r>
            <a:r>
              <a:rPr lang="ru-RU" dirty="0" err="1"/>
              <a:t>кверцетина</a:t>
            </a:r>
            <a:r>
              <a:rPr lang="ru-RU" dirty="0"/>
              <a:t> обеспечивают защиту мозга, сердца и других тканей от повреждения, вызванного ишемией и </a:t>
            </a:r>
            <a:r>
              <a:rPr lang="ru-RU" dirty="0" err="1"/>
              <a:t>реперфузией</a:t>
            </a:r>
            <a:r>
              <a:rPr lang="ru-RU" dirty="0"/>
              <a:t>, токсинов и других факторов, ведущих к </a:t>
            </a:r>
            <a:r>
              <a:rPr lang="ru-RU" dirty="0" err="1"/>
              <a:t>оксидативному</a:t>
            </a:r>
            <a:r>
              <a:rPr lang="ru-RU" dirty="0"/>
              <a:t> стрессу[2].</a:t>
            </a:r>
          </a:p>
          <a:p>
            <a:endParaRPr lang="ru-RU" dirty="0"/>
          </a:p>
          <a:p>
            <a:r>
              <a:rPr lang="ru-RU" dirty="0" err="1"/>
              <a:t>Кверцетин</a:t>
            </a:r>
            <a:r>
              <a:rPr lang="ru-RU" dirty="0"/>
              <a:t> помогает снизить риск развития хрони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13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Полифенол </a:t>
            </a:r>
            <a:r>
              <a:rPr lang="ru-RU" dirty="0" err="1"/>
              <a:t>лупулинЛУПУЛИН</a:t>
            </a:r>
            <a:endParaRPr lang="ru-RU" dirty="0"/>
          </a:p>
          <a:p>
            <a:r>
              <a:rPr lang="ru-RU" dirty="0"/>
              <a:t>хмелевая мука, смолистое пахучее вещество, покрывающее в виде мелких крупинок внутреннюю сторону чешуек хмелевой шишки. Чем больше Л. в хмеле и чем лучше его аромат, тем выше ценится хмель.</a:t>
            </a:r>
          </a:p>
          <a:p>
            <a:r>
              <a:rPr lang="ru-RU" dirty="0"/>
              <a:t>Химический состав</a:t>
            </a:r>
          </a:p>
          <a:p>
            <a:r>
              <a:rPr lang="ru-RU" dirty="0"/>
              <a:t>Шишки хмеля содержат уникальные вещества – это, например, лупулин и другие хмелевые кислоты. Их химический состав достаточно разнообразен. В него входят:</a:t>
            </a:r>
          </a:p>
          <a:p>
            <a:endParaRPr lang="ru-RU" dirty="0"/>
          </a:p>
          <a:p>
            <a:r>
              <a:rPr lang="ru-RU" dirty="0"/>
              <a:t>Полифенольные соединения, в том числе и флавоноиды, обладающие антиоксидантной и противовоспалительной активностью.</a:t>
            </a:r>
          </a:p>
          <a:p>
            <a:r>
              <a:rPr lang="ru-RU" dirty="0"/>
              <a:t>Фитогормоны, главным образом – </a:t>
            </a:r>
            <a:r>
              <a:rPr lang="ru-RU" dirty="0" err="1"/>
              <a:t>эстрогеноподобные</a:t>
            </a:r>
            <a:r>
              <a:rPr lang="ru-RU" dirty="0"/>
              <a:t> вещества.</a:t>
            </a:r>
          </a:p>
          <a:p>
            <a:r>
              <a:rPr lang="ru-RU" dirty="0"/>
              <a:t>Эфирное масло светлого желтого цвета, которое само по себе обладает достаточно сложным химическим составом. Его основные действующие вещества – это </a:t>
            </a:r>
            <a:r>
              <a:rPr lang="ru-RU" dirty="0" err="1"/>
              <a:t>мирцен</a:t>
            </a:r>
            <a:r>
              <a:rPr lang="ru-RU" dirty="0"/>
              <a:t> и </a:t>
            </a:r>
            <a:r>
              <a:rPr lang="ru-RU" dirty="0" err="1"/>
              <a:t>мирценол</a:t>
            </a:r>
            <a:r>
              <a:rPr lang="ru-RU" dirty="0"/>
              <a:t>, обладающие приятным ароматом. Также в нем присутствуют эфиры уксусной и муравьиной кислоты, </a:t>
            </a:r>
            <a:r>
              <a:rPr lang="ru-RU" dirty="0" err="1"/>
              <a:t>линалоол</a:t>
            </a:r>
            <a:r>
              <a:rPr lang="ru-RU" dirty="0"/>
              <a:t>, гераниол и т.д.</a:t>
            </a:r>
          </a:p>
          <a:p>
            <a:r>
              <a:rPr lang="ru-RU" dirty="0"/>
              <a:t>Горечи (или смолистые вещества). Всего в состав шишек входит порядка 90 соединений такого рода, в том числе лупулин, </a:t>
            </a:r>
            <a:r>
              <a:rPr lang="ru-RU" dirty="0" err="1"/>
              <a:t>гумулон</a:t>
            </a:r>
            <a:r>
              <a:rPr lang="ru-RU" dirty="0"/>
              <a:t> и другие. В составе шишек хмеля может быть до 26% горечей, их количество зависит от конкретного сорта.</a:t>
            </a:r>
          </a:p>
          <a:p>
            <a:r>
              <a:rPr lang="ru-RU" dirty="0"/>
              <a:t>Витамины группы В, которые оказывают положительное воздействие на состояние нервной системы и активизируют обменные процессы.</a:t>
            </a:r>
          </a:p>
          <a:p>
            <a:r>
              <a:rPr lang="ru-RU" dirty="0"/>
              <a:t>Витамин PP, который благотворно влияет на состояние сосудов.</a:t>
            </a:r>
          </a:p>
          <a:p>
            <a:r>
              <a:rPr lang="ru-RU" dirty="0"/>
              <a:t>Аскорбиновая кислота, которая также является антиоксидантом, а кроме того – укрепляет иммунную систему.</a:t>
            </a:r>
          </a:p>
          <a:p>
            <a:r>
              <a:rPr lang="ru-RU" dirty="0" err="1"/>
              <a:t>Алкалоидоподобное</a:t>
            </a:r>
            <a:r>
              <a:rPr lang="ru-RU" dirty="0"/>
              <a:t> вещество – это </a:t>
            </a:r>
            <a:r>
              <a:rPr lang="ru-RU" dirty="0" err="1"/>
              <a:t>гумулин</a:t>
            </a:r>
            <a:r>
              <a:rPr lang="ru-RU" dirty="0"/>
              <a:t>.</a:t>
            </a:r>
          </a:p>
          <a:p>
            <a:r>
              <a:rPr lang="ru-RU" dirty="0"/>
              <a:t>Большое количество солей железа, калия и кальция, которые участвуют во многих жизненно важных биохимических процессах в человеческом организме.</a:t>
            </a:r>
          </a:p>
          <a:p>
            <a:pPr algn="l"/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Кверцети́н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или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Кверцитин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природное биохимическое вещество группы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Флавоноиды"/>
              </a:rPr>
              <a:t>флавоноидов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Название произошло от латинского названия дуба (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Латинский язык"/>
              </a:rPr>
              <a:t>лат.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Quércus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относится к витаминным препаратам группы Р.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Входит в состав ряда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Биологически активные добавки"/>
              </a:rPr>
              <a:t>биологически активных добавок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(БАД) и препаратов, а также применяется в альтернативной (нетрадиционной) медицине.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Известно, что большинство агликонов флавоноидов и их гликозиды обладают мощным антиоксидантным эффектом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Исследования на животных показали, что антиоксидантные свойства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обеспечивают защиту мозга, сердца и других тканей от повреждения, вызванного ишемией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реперфузией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токсинов и других факторов, ведущих к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оксидативному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стрессу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помогает снизить риск развития хрони</a:t>
            </a:r>
          </a:p>
          <a:p>
            <a:endParaRPr lang="ru-RU" dirty="0"/>
          </a:p>
          <a:p>
            <a:r>
              <a:rPr lang="ru-RU" dirty="0" err="1"/>
              <a:t>Кверцети́н</a:t>
            </a:r>
            <a:r>
              <a:rPr lang="ru-RU" dirty="0"/>
              <a:t>, или </a:t>
            </a:r>
            <a:r>
              <a:rPr lang="ru-RU" sz="4000" dirty="0" err="1"/>
              <a:t>Кверцитин</a:t>
            </a:r>
            <a:r>
              <a:rPr lang="ru-RU" dirty="0"/>
              <a:t> — природное биохимическое вещество группы флавоноидов. Название произошло от латинского названия дуба (лат. </a:t>
            </a:r>
            <a:r>
              <a:rPr lang="ru-RU" dirty="0" err="1"/>
              <a:t>Quércus</a:t>
            </a:r>
            <a:r>
              <a:rPr lang="ru-RU" dirty="0"/>
              <a:t>). </a:t>
            </a:r>
            <a:r>
              <a:rPr lang="ru-RU" dirty="0" err="1"/>
              <a:t>Кверцетин</a:t>
            </a:r>
            <a:r>
              <a:rPr lang="ru-RU" dirty="0"/>
              <a:t> относится к витаминным препаратам группы Р.</a:t>
            </a:r>
          </a:p>
          <a:p>
            <a:endParaRPr lang="ru-RU" dirty="0"/>
          </a:p>
          <a:p>
            <a:r>
              <a:rPr lang="ru-RU" dirty="0"/>
              <a:t>Входит в состав ряда биологически активных добавок (БАД) и препаратов, а также применяется в альтернативной (нетрадиционной) медицине.</a:t>
            </a:r>
          </a:p>
          <a:p>
            <a:endParaRPr lang="ru-RU" dirty="0"/>
          </a:p>
          <a:p>
            <a:r>
              <a:rPr lang="ru-RU" dirty="0"/>
              <a:t>Известно, что большинство агликонов флавоноидов и их гликозиды обладают мощным антиоксидантным эффектом[1].</a:t>
            </a:r>
          </a:p>
          <a:p>
            <a:endParaRPr lang="ru-RU" dirty="0"/>
          </a:p>
          <a:p>
            <a:r>
              <a:rPr lang="ru-RU" dirty="0"/>
              <a:t>Исследования на животных показали, что антиоксидантные свойства </a:t>
            </a:r>
            <a:r>
              <a:rPr lang="ru-RU" dirty="0" err="1"/>
              <a:t>кверцетина</a:t>
            </a:r>
            <a:r>
              <a:rPr lang="ru-RU" dirty="0"/>
              <a:t> обеспечивают защиту мозга, сердца и других тканей от повреждения, вызванного ишемией и </a:t>
            </a:r>
            <a:r>
              <a:rPr lang="ru-RU" dirty="0" err="1"/>
              <a:t>реперфузией</a:t>
            </a:r>
            <a:r>
              <a:rPr lang="ru-RU" dirty="0"/>
              <a:t>, токсинов и других факторов, ведущих к </a:t>
            </a:r>
            <a:r>
              <a:rPr lang="ru-RU" dirty="0" err="1"/>
              <a:t>оксидативному</a:t>
            </a:r>
            <a:r>
              <a:rPr lang="ru-RU" dirty="0"/>
              <a:t> стрессу[2].</a:t>
            </a:r>
          </a:p>
          <a:p>
            <a:endParaRPr lang="ru-RU" dirty="0"/>
          </a:p>
          <a:p>
            <a:r>
              <a:rPr lang="ru-RU" dirty="0" err="1"/>
              <a:t>Кверцетин</a:t>
            </a:r>
            <a:r>
              <a:rPr lang="ru-RU" dirty="0"/>
              <a:t> помогает снизить риск развития хрони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055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Полифенол </a:t>
            </a:r>
            <a:r>
              <a:rPr lang="ru-RU" dirty="0" err="1"/>
              <a:t>лупулинЛУПУЛИН</a:t>
            </a:r>
            <a:endParaRPr lang="ru-RU" dirty="0"/>
          </a:p>
          <a:p>
            <a:r>
              <a:rPr lang="ru-RU" dirty="0"/>
              <a:t>хмелевая мука, смолистое пахучее вещество, покрывающее в виде мелких крупинок внутреннюю сторону чешуек хмелевой шишки. Чем больше Л. в хмеле и чем лучше его аромат, тем выше ценится хмель.</a:t>
            </a:r>
          </a:p>
          <a:p>
            <a:r>
              <a:rPr lang="ru-RU" dirty="0"/>
              <a:t>Химический состав</a:t>
            </a:r>
          </a:p>
          <a:p>
            <a:r>
              <a:rPr lang="ru-RU" dirty="0"/>
              <a:t>Шишки хмеля содержат уникальные вещества – это, например, лупулин и другие хмелевые кислоты. Их химический состав достаточно разнообразен. В него входят:</a:t>
            </a:r>
          </a:p>
          <a:p>
            <a:endParaRPr lang="ru-RU" dirty="0"/>
          </a:p>
          <a:p>
            <a:r>
              <a:rPr lang="ru-RU" dirty="0"/>
              <a:t>Полифенольные соединения, в том числе и флавоноиды, обладающие антиоксидантной и противовоспалительной активностью.</a:t>
            </a:r>
          </a:p>
          <a:p>
            <a:r>
              <a:rPr lang="ru-RU" dirty="0"/>
              <a:t>Фитогормоны, главным образом – </a:t>
            </a:r>
            <a:r>
              <a:rPr lang="ru-RU" dirty="0" err="1"/>
              <a:t>эстрогеноподобные</a:t>
            </a:r>
            <a:r>
              <a:rPr lang="ru-RU" dirty="0"/>
              <a:t> вещества.</a:t>
            </a:r>
          </a:p>
          <a:p>
            <a:r>
              <a:rPr lang="ru-RU" dirty="0"/>
              <a:t>Эфирное масло светлого желтого цвета, которое само по себе обладает достаточно сложным химическим составом. Его основные действующие вещества – это </a:t>
            </a:r>
            <a:r>
              <a:rPr lang="ru-RU" dirty="0" err="1"/>
              <a:t>мирцен</a:t>
            </a:r>
            <a:r>
              <a:rPr lang="ru-RU" dirty="0"/>
              <a:t> и </a:t>
            </a:r>
            <a:r>
              <a:rPr lang="ru-RU" dirty="0" err="1"/>
              <a:t>мирценол</a:t>
            </a:r>
            <a:r>
              <a:rPr lang="ru-RU" dirty="0"/>
              <a:t>, обладающие приятным ароматом. Также в нем присутствуют эфиры уксусной и муравьиной кислоты, </a:t>
            </a:r>
            <a:r>
              <a:rPr lang="ru-RU" dirty="0" err="1"/>
              <a:t>линалоол</a:t>
            </a:r>
            <a:r>
              <a:rPr lang="ru-RU" dirty="0"/>
              <a:t>, гераниол и т.д.</a:t>
            </a:r>
          </a:p>
          <a:p>
            <a:r>
              <a:rPr lang="ru-RU" dirty="0"/>
              <a:t>Горечи (или смолистые вещества). Всего в состав шишек входит порядка 90 соединений такого рода, в том числе лупулин, </a:t>
            </a:r>
            <a:r>
              <a:rPr lang="ru-RU" dirty="0" err="1"/>
              <a:t>гумулон</a:t>
            </a:r>
            <a:r>
              <a:rPr lang="ru-RU" dirty="0"/>
              <a:t> и другие. В составе шишек хмеля может быть до 26% горечей, их количество зависит от конкретного сорта.</a:t>
            </a:r>
          </a:p>
          <a:p>
            <a:r>
              <a:rPr lang="ru-RU" dirty="0"/>
              <a:t>Витамины группы В, которые оказывают положительное воздействие на состояние нервной системы и активизируют обменные процессы.</a:t>
            </a:r>
          </a:p>
          <a:p>
            <a:r>
              <a:rPr lang="ru-RU" dirty="0"/>
              <a:t>Витамин PP, который благотворно влияет на состояние сосудов.</a:t>
            </a:r>
          </a:p>
          <a:p>
            <a:r>
              <a:rPr lang="ru-RU" dirty="0"/>
              <a:t>Аскорбиновая кислота, которая также является антиоксидантом, а кроме того – укрепляет иммунную систему.</a:t>
            </a:r>
          </a:p>
          <a:p>
            <a:r>
              <a:rPr lang="ru-RU" dirty="0" err="1"/>
              <a:t>Алкалоидоподобное</a:t>
            </a:r>
            <a:r>
              <a:rPr lang="ru-RU" dirty="0"/>
              <a:t> вещество – это </a:t>
            </a:r>
            <a:r>
              <a:rPr lang="ru-RU" dirty="0" err="1"/>
              <a:t>гумулин</a:t>
            </a:r>
            <a:r>
              <a:rPr lang="ru-RU" dirty="0"/>
              <a:t>.</a:t>
            </a:r>
          </a:p>
          <a:p>
            <a:r>
              <a:rPr lang="ru-RU" dirty="0"/>
              <a:t>Большое количество солей железа, калия и кальция, которые участвуют во многих жизненно важных биохимических процессах в человеческом организме.</a:t>
            </a:r>
          </a:p>
          <a:p>
            <a:pPr algn="l"/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Кверцети́н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или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Кверцитин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природное биохимическое вещество группы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Флавоноиды"/>
              </a:rPr>
              <a:t>флавоноидов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Название произошло от латинского названия дуба (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Латинский язык"/>
              </a:rPr>
              <a:t>лат.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Quércus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относится к витаминным препаратам группы Р.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Входит в состав ряда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Биологически активные добавки"/>
              </a:rPr>
              <a:t>биологически активных добавок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(БАД) и препаратов, а также применяется в альтернативной (нетрадиционной) медицине.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Известно, что большинство агликонов флавоноидов и их гликозиды обладают мощным антиоксидантным эффектом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Исследования на животных показали, что антиоксидантные свойства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обеспечивают защиту мозга, сердца и других тканей от повреждения, вызванного ишемией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реперфузией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токсинов и других факторов, ведущих к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оксидативному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стрессу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помогает снизить риск развития хрони</a:t>
            </a:r>
          </a:p>
          <a:p>
            <a:endParaRPr lang="ru-RU" dirty="0"/>
          </a:p>
          <a:p>
            <a:r>
              <a:rPr lang="ru-RU" dirty="0" err="1"/>
              <a:t>Кверцети́н</a:t>
            </a:r>
            <a:r>
              <a:rPr lang="ru-RU" dirty="0"/>
              <a:t>, или </a:t>
            </a:r>
            <a:r>
              <a:rPr lang="ru-RU" sz="4000" dirty="0" err="1"/>
              <a:t>Кверцитин</a:t>
            </a:r>
            <a:r>
              <a:rPr lang="ru-RU" dirty="0"/>
              <a:t> — природное биохимическое вещество группы флавоноидов. Название произошло от латинского названия дуба (лат. </a:t>
            </a:r>
            <a:r>
              <a:rPr lang="ru-RU" dirty="0" err="1"/>
              <a:t>Quércus</a:t>
            </a:r>
            <a:r>
              <a:rPr lang="ru-RU" dirty="0"/>
              <a:t>). </a:t>
            </a:r>
            <a:r>
              <a:rPr lang="ru-RU" dirty="0" err="1"/>
              <a:t>Кверцетин</a:t>
            </a:r>
            <a:r>
              <a:rPr lang="ru-RU" dirty="0"/>
              <a:t> относится к витаминным препаратам группы Р.</a:t>
            </a:r>
          </a:p>
          <a:p>
            <a:endParaRPr lang="ru-RU" dirty="0"/>
          </a:p>
          <a:p>
            <a:r>
              <a:rPr lang="ru-RU" dirty="0"/>
              <a:t>Входит в состав ряда биологически активных добавок (БАД) и препаратов, а также применяется в альтернативной (нетрадиционной) медицине.</a:t>
            </a:r>
          </a:p>
          <a:p>
            <a:endParaRPr lang="ru-RU" dirty="0"/>
          </a:p>
          <a:p>
            <a:r>
              <a:rPr lang="ru-RU" dirty="0"/>
              <a:t>Известно, что большинство агликонов флавоноидов и их гликозиды обладают мощным антиоксидантным эффектом[1].</a:t>
            </a:r>
          </a:p>
          <a:p>
            <a:endParaRPr lang="ru-RU" dirty="0"/>
          </a:p>
          <a:p>
            <a:r>
              <a:rPr lang="ru-RU" dirty="0"/>
              <a:t>Исследования на животных показали, что антиоксидантные свойства </a:t>
            </a:r>
            <a:r>
              <a:rPr lang="ru-RU" dirty="0" err="1"/>
              <a:t>кверцетина</a:t>
            </a:r>
            <a:r>
              <a:rPr lang="ru-RU" dirty="0"/>
              <a:t> обеспечивают защиту мозга, сердца и других тканей от повреждения, вызванного ишемией и </a:t>
            </a:r>
            <a:r>
              <a:rPr lang="ru-RU" dirty="0" err="1"/>
              <a:t>реперфузией</a:t>
            </a:r>
            <a:r>
              <a:rPr lang="ru-RU" dirty="0"/>
              <a:t>, токсинов и других факторов, ведущих к </a:t>
            </a:r>
            <a:r>
              <a:rPr lang="ru-RU" dirty="0" err="1"/>
              <a:t>оксидативному</a:t>
            </a:r>
            <a:r>
              <a:rPr lang="ru-RU" dirty="0"/>
              <a:t> стрессу[2].</a:t>
            </a:r>
          </a:p>
          <a:p>
            <a:endParaRPr lang="ru-RU" dirty="0"/>
          </a:p>
          <a:p>
            <a:r>
              <a:rPr lang="ru-RU" dirty="0" err="1"/>
              <a:t>Кверцетин</a:t>
            </a:r>
            <a:r>
              <a:rPr lang="ru-RU" dirty="0"/>
              <a:t> помогает снизить риск развития хрони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178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Полифенол </a:t>
            </a:r>
            <a:r>
              <a:rPr lang="ru-RU" dirty="0" err="1"/>
              <a:t>лупулинЛУПУЛИН</a:t>
            </a:r>
            <a:endParaRPr lang="ru-RU" dirty="0"/>
          </a:p>
          <a:p>
            <a:r>
              <a:rPr lang="ru-RU" dirty="0"/>
              <a:t>хмелевая мука, смолистое пахучее вещество, покрывающее в виде мелких крупинок внутреннюю сторону чешуек хмелевой шишки. Чем больше Л. в хмеле и чем лучше его аромат, тем выше ценится хмель.</a:t>
            </a:r>
          </a:p>
          <a:p>
            <a:r>
              <a:rPr lang="ru-RU" dirty="0"/>
              <a:t>Химический состав</a:t>
            </a:r>
          </a:p>
          <a:p>
            <a:r>
              <a:rPr lang="ru-RU" dirty="0"/>
              <a:t>Шишки хмеля содержат уникальные вещества – это, например, лупулин и другие хмелевые кислоты. Их химический состав достаточно разнообразен. В него входят:</a:t>
            </a:r>
          </a:p>
          <a:p>
            <a:endParaRPr lang="ru-RU" dirty="0"/>
          </a:p>
          <a:p>
            <a:r>
              <a:rPr lang="ru-RU" dirty="0"/>
              <a:t>Полифенольные соединения, в том числе и флавоноиды, обладающие антиоксидантной и противовоспалительной активностью.</a:t>
            </a:r>
          </a:p>
          <a:p>
            <a:r>
              <a:rPr lang="ru-RU" dirty="0"/>
              <a:t>Фитогормоны, главным образом – </a:t>
            </a:r>
            <a:r>
              <a:rPr lang="ru-RU" dirty="0" err="1"/>
              <a:t>эстрогеноподобные</a:t>
            </a:r>
            <a:r>
              <a:rPr lang="ru-RU" dirty="0"/>
              <a:t> вещества.</a:t>
            </a:r>
          </a:p>
          <a:p>
            <a:r>
              <a:rPr lang="ru-RU" dirty="0"/>
              <a:t>Эфирное масло светлого желтого цвета, которое само по себе обладает достаточно сложным химическим составом. Его основные действующие вещества – это </a:t>
            </a:r>
            <a:r>
              <a:rPr lang="ru-RU" dirty="0" err="1"/>
              <a:t>мирцен</a:t>
            </a:r>
            <a:r>
              <a:rPr lang="ru-RU" dirty="0"/>
              <a:t> и </a:t>
            </a:r>
            <a:r>
              <a:rPr lang="ru-RU" dirty="0" err="1"/>
              <a:t>мирценол</a:t>
            </a:r>
            <a:r>
              <a:rPr lang="ru-RU" dirty="0"/>
              <a:t>, обладающие приятным ароматом. Также в нем присутствуют эфиры уксусной и муравьиной кислоты, </a:t>
            </a:r>
            <a:r>
              <a:rPr lang="ru-RU" dirty="0" err="1"/>
              <a:t>линалоол</a:t>
            </a:r>
            <a:r>
              <a:rPr lang="ru-RU" dirty="0"/>
              <a:t>, гераниол и т.д.</a:t>
            </a:r>
          </a:p>
          <a:p>
            <a:r>
              <a:rPr lang="ru-RU" dirty="0"/>
              <a:t>Горечи (или смолистые вещества). Всего в состав шишек входит порядка 90 соединений такого рода, в том числе лупулин, </a:t>
            </a:r>
            <a:r>
              <a:rPr lang="ru-RU" dirty="0" err="1"/>
              <a:t>гумулон</a:t>
            </a:r>
            <a:r>
              <a:rPr lang="ru-RU" dirty="0"/>
              <a:t> и другие. В составе шишек хмеля может быть до 26% горечей, их количество зависит от конкретного сорта.</a:t>
            </a:r>
          </a:p>
          <a:p>
            <a:r>
              <a:rPr lang="ru-RU" dirty="0"/>
              <a:t>Витамины группы В, которые оказывают положительное воздействие на состояние нервной системы и активизируют обменные процессы.</a:t>
            </a:r>
          </a:p>
          <a:p>
            <a:r>
              <a:rPr lang="ru-RU" dirty="0"/>
              <a:t>Витамин PP, который благотворно влияет на состояние сосудов.</a:t>
            </a:r>
          </a:p>
          <a:p>
            <a:r>
              <a:rPr lang="ru-RU" dirty="0"/>
              <a:t>Аскорбиновая кислота, которая также является антиоксидантом, а кроме того – укрепляет иммунную систему.</a:t>
            </a:r>
          </a:p>
          <a:p>
            <a:r>
              <a:rPr lang="ru-RU" dirty="0" err="1"/>
              <a:t>Алкалоидоподобное</a:t>
            </a:r>
            <a:r>
              <a:rPr lang="ru-RU" dirty="0"/>
              <a:t> вещество – это </a:t>
            </a:r>
            <a:r>
              <a:rPr lang="ru-RU" dirty="0" err="1"/>
              <a:t>гумулин</a:t>
            </a:r>
            <a:r>
              <a:rPr lang="ru-RU" dirty="0"/>
              <a:t>.</a:t>
            </a:r>
          </a:p>
          <a:p>
            <a:r>
              <a:rPr lang="ru-RU" dirty="0"/>
              <a:t>Большое количество солей железа, калия и кальция, которые участвуют во многих жизненно важных биохимических процессах в человеческом организме.</a:t>
            </a:r>
          </a:p>
          <a:p>
            <a:pPr algn="l"/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Кверцети́н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или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Кверцитин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природное биохимическое вещество группы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Флавоноиды"/>
              </a:rPr>
              <a:t>флавоноидов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Название произошло от латинского названия дуба (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Латинский язык"/>
              </a:rPr>
              <a:t>лат.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Quércus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относится к витаминным препаратам группы Р.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Входит в состав ряда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Биологически активные добавки"/>
              </a:rPr>
              <a:t>биологически активных добавок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(БАД) и препаратов, а также применяется в альтернативной (нетрадиционной) медицине.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Известно, что большинство агликонов флавоноидов и их гликозиды обладают мощным антиоксидантным эффектом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Исследования на животных показали, что антиоксидантные свойства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обеспечивают защиту мозга, сердца и других тканей от повреждения, вызванного ишемией и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реперфузией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токсинов и других факторов, ведущих к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оксидативному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стрессу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Кверцетин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помогает снизить риск развития хрони</a:t>
            </a:r>
          </a:p>
          <a:p>
            <a:endParaRPr lang="ru-RU" dirty="0"/>
          </a:p>
          <a:p>
            <a:r>
              <a:rPr lang="ru-RU" dirty="0" err="1"/>
              <a:t>Кверцети́н</a:t>
            </a:r>
            <a:r>
              <a:rPr lang="ru-RU" dirty="0"/>
              <a:t>, или </a:t>
            </a:r>
            <a:r>
              <a:rPr lang="ru-RU" sz="4000" dirty="0" err="1"/>
              <a:t>Кверцитин</a:t>
            </a:r>
            <a:r>
              <a:rPr lang="ru-RU" dirty="0"/>
              <a:t> — природное биохимическое вещество группы флавоноидов. Название произошло от латинского названия дуба (лат. </a:t>
            </a:r>
            <a:r>
              <a:rPr lang="ru-RU" dirty="0" err="1"/>
              <a:t>Quércus</a:t>
            </a:r>
            <a:r>
              <a:rPr lang="ru-RU" dirty="0"/>
              <a:t>). </a:t>
            </a:r>
            <a:r>
              <a:rPr lang="ru-RU" dirty="0" err="1"/>
              <a:t>Кверцетин</a:t>
            </a:r>
            <a:r>
              <a:rPr lang="ru-RU" dirty="0"/>
              <a:t> относится к витаминным препаратам группы Р.</a:t>
            </a:r>
          </a:p>
          <a:p>
            <a:endParaRPr lang="ru-RU" dirty="0"/>
          </a:p>
          <a:p>
            <a:r>
              <a:rPr lang="ru-RU" dirty="0"/>
              <a:t>Входит в состав ряда биологически активных добавок (БАД) и препаратов, а также применяется в альтернативной (нетрадиционной) медицине.</a:t>
            </a:r>
          </a:p>
          <a:p>
            <a:endParaRPr lang="ru-RU" dirty="0"/>
          </a:p>
          <a:p>
            <a:r>
              <a:rPr lang="ru-RU" dirty="0"/>
              <a:t>Известно, что большинство агликонов флавоноидов и их гликозиды обладают мощным антиоксидантным эффектом[1].</a:t>
            </a:r>
          </a:p>
          <a:p>
            <a:endParaRPr lang="ru-RU" dirty="0"/>
          </a:p>
          <a:p>
            <a:r>
              <a:rPr lang="ru-RU" dirty="0"/>
              <a:t>Исследования на животных показали, что антиоксидантные свойства </a:t>
            </a:r>
            <a:r>
              <a:rPr lang="ru-RU" dirty="0" err="1"/>
              <a:t>кверцетина</a:t>
            </a:r>
            <a:r>
              <a:rPr lang="ru-RU" dirty="0"/>
              <a:t> обеспечивают защиту мозга, сердца и других тканей от повреждения, вызванного ишемией и </a:t>
            </a:r>
            <a:r>
              <a:rPr lang="ru-RU" dirty="0" err="1"/>
              <a:t>реперфузией</a:t>
            </a:r>
            <a:r>
              <a:rPr lang="ru-RU" dirty="0"/>
              <a:t>, токсинов и других факторов, ведущих к </a:t>
            </a:r>
            <a:r>
              <a:rPr lang="ru-RU" dirty="0" err="1"/>
              <a:t>оксидативному</a:t>
            </a:r>
            <a:r>
              <a:rPr lang="ru-RU" dirty="0"/>
              <a:t> стрессу[2].</a:t>
            </a:r>
          </a:p>
          <a:p>
            <a:endParaRPr lang="ru-RU" dirty="0"/>
          </a:p>
          <a:p>
            <a:r>
              <a:rPr lang="ru-RU" dirty="0" err="1"/>
              <a:t>Кверцетин</a:t>
            </a:r>
            <a:r>
              <a:rPr lang="ru-RU" dirty="0"/>
              <a:t> помогает снизить риск развития хрони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712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140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2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8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Cocculus</a:t>
            </a:r>
            <a:r>
              <a:rPr lang="ru-RU" dirty="0"/>
              <a:t> D4, D6 или D12 применяют, если головокружение </a:t>
            </a:r>
            <a:r>
              <a:rPr lang="ru-RU" dirty="0" err="1"/>
              <a:t>вызывано</a:t>
            </a:r>
            <a:r>
              <a:rPr lang="ru-RU" dirty="0"/>
              <a:t> передвижением в транспорте или атеросклерозом. Типичным симптомом при этом является выраженная дурнота, рвота (напр., морская болезнь), чувство пустоты в голове, нервозность, повышенная чувствительность, слабость, истощение, боль в затылочной области или ухудшение при каждом движении.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Tabacum</a:t>
            </a:r>
            <a:r>
              <a:rPr lang="ru-RU" dirty="0"/>
              <a:t> D4, D6 или D30 используется для лечения приступообразного головокружения, сопровождающимся чувством беды, холодным потом, ощущением холода, нарушениями зрения и нервным сердцебиением. Курение табака, движение и пребывание в теплых помещениях ухудшают, а </a:t>
            </a:r>
            <a:r>
              <a:rPr lang="ru-RU" dirty="0" err="1"/>
              <a:t>свежый</a:t>
            </a:r>
            <a:r>
              <a:rPr lang="ru-RU" dirty="0"/>
              <a:t> воздух и рвота улучшают симптоматику.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Aurum</a:t>
            </a:r>
            <a:r>
              <a:rPr lang="ru-RU" dirty="0"/>
              <a:t> D4, D6 или D12 назначается при головокружении, сопровождающемся головной болью и приливами крови к </a:t>
            </a:r>
            <a:r>
              <a:rPr lang="ru-RU" dirty="0" err="1"/>
              <a:t>гоолове</a:t>
            </a:r>
            <a:r>
              <a:rPr lang="ru-RU" dirty="0"/>
              <a:t>, красном отекшем лице и депрессии. Ухудшение при наклоне, эмоциональном напряжении и по ночам. Улучшение в прохладе и в движении.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Conium</a:t>
            </a:r>
            <a:r>
              <a:rPr lang="ru-RU" dirty="0"/>
              <a:t> D4, D6 или D12 применяют, если головокружение возникает при любом движении головой, даже в постели, все вокруг </a:t>
            </a:r>
            <a:r>
              <a:rPr lang="ru-RU" dirty="0" err="1"/>
              <a:t>пацента</a:t>
            </a:r>
            <a:r>
              <a:rPr lang="ru-RU" dirty="0"/>
              <a:t> вращается, наблюдается большая дурнота, слабость памяти, боязнь людей, мышечная слабость и дрожание, нарушение координации в конечностях, языке и глазах, потоотделение. Ухудшение в покое, холоде и по ночам.</a:t>
            </a:r>
          </a:p>
          <a:p>
            <a:endParaRPr lang="ru-RU" dirty="0"/>
          </a:p>
          <a:p>
            <a:r>
              <a:rPr lang="ru-RU" dirty="0"/>
              <a:t>•	Petroleum D6 - при головокружении вследствие любого движения (наклон, поездка на корабле, автомобиле и т.д.), при этом слабость и дурнота.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5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Гомеопатия</a:t>
            </a:r>
          </a:p>
          <a:p>
            <a:endParaRPr lang="ru-RU" dirty="0"/>
          </a:p>
          <a:p>
            <a:r>
              <a:rPr lang="ru-RU" dirty="0"/>
              <a:t>Существует целый спектр эффективных гомеопатических препаратов для лечения различных форм головокружения (табл. 3).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Cocculus</a:t>
            </a:r>
            <a:r>
              <a:rPr lang="ru-RU" dirty="0"/>
              <a:t> D4, D6 или D12 применяют, если головокружение </a:t>
            </a:r>
            <a:r>
              <a:rPr lang="ru-RU" dirty="0" err="1"/>
              <a:t>вызывано</a:t>
            </a:r>
            <a:r>
              <a:rPr lang="ru-RU" dirty="0"/>
              <a:t> передвижением в транспорте или атеросклерозом. Типичным симптомом при этом является выраженная дурнота, рвота (напр., морская болезнь), чувство пустоты в голове, нервозность, повышенная чувствительность, слабость, истощение, боль в затылочной области или ухудшение при каждом движении.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Tabacum</a:t>
            </a:r>
            <a:r>
              <a:rPr lang="ru-RU" dirty="0"/>
              <a:t> D4, D6 или D30 используется для лечения приступообразного головокружения, сопровождающимся чувством беды, холодным потом, ощущением холода, нарушениями зрения и нервным сердцебиением. Курение табака, движение и пребывание в теплых помещениях ухудшают, а </a:t>
            </a:r>
            <a:r>
              <a:rPr lang="ru-RU" dirty="0" err="1"/>
              <a:t>свежый</a:t>
            </a:r>
            <a:r>
              <a:rPr lang="ru-RU" dirty="0"/>
              <a:t> воздух и рвота улучшают симптоматику.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Aurum</a:t>
            </a:r>
            <a:r>
              <a:rPr lang="ru-RU" dirty="0"/>
              <a:t> D4, D6 или D12 назначается при головокружении, сопровождающемся головной болью и приливами крови к </a:t>
            </a:r>
            <a:r>
              <a:rPr lang="ru-RU" dirty="0" err="1"/>
              <a:t>гоолове</a:t>
            </a:r>
            <a:r>
              <a:rPr lang="ru-RU" dirty="0"/>
              <a:t>, красном отекшем лице и депрессии. Ухудшение при наклоне, эмоциональном напряжении и по ночам. Улучшение в прохладе и в движении.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dirty="0" err="1"/>
              <a:t>Conium</a:t>
            </a:r>
            <a:r>
              <a:rPr lang="ru-RU" dirty="0"/>
              <a:t> D4, D6 или D12 применяют, если головокружение возникает при любом движении головой, даже в постели, все вокруг </a:t>
            </a:r>
            <a:r>
              <a:rPr lang="ru-RU" dirty="0" err="1"/>
              <a:t>пацента</a:t>
            </a:r>
            <a:r>
              <a:rPr lang="ru-RU" dirty="0"/>
              <a:t> вращается, наблюдается большая дурнота, слабость памяти, боязнь людей, мышечная слабость и дрожание, нарушение координации в конечностях, языке и глазах, потоотделение. Ухудшение в покое, холоде и по ночам.</a:t>
            </a:r>
          </a:p>
          <a:p>
            <a:endParaRPr lang="ru-RU" dirty="0"/>
          </a:p>
          <a:p>
            <a:r>
              <a:rPr lang="ru-RU" dirty="0"/>
              <a:t>•	Petroleum D6 - при головокружении вследствие любого движения (наклон, поездка на корабле, автомобиле и т.д.), при этом слабость и дурнота.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1661-949A-444E-996F-0F46384F4E0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0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3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3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30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69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7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4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6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6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0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EFF4E2"/>
            </a:gs>
            <a:gs pos="49000">
              <a:schemeClr val="bg2">
                <a:tint val="90000"/>
                <a:satMod val="92000"/>
                <a:lumMod val="120000"/>
              </a:schemeClr>
            </a:gs>
            <a:gs pos="9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0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F3195-AECC-4BE2-B87F-9C7D0E60E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656" y="1973816"/>
            <a:ext cx="8909231" cy="2889969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Биорегуляционная</a:t>
            </a:r>
            <a:r>
              <a:rPr lang="ru-RU" sz="4000" b="1" dirty="0">
                <a:solidFill>
                  <a:srgbClr val="002060"/>
                </a:solidFill>
              </a:rPr>
              <a:t> и гомеопатическая коррекция  неврологических проявлений в терапевтической практике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FE07B7-3477-482A-B5C8-D068ECEA4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669" y="5503312"/>
            <a:ext cx="5028662" cy="120703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50000"/>
              </a:lnSpc>
            </a:pP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Федрунова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Федоровна</a:t>
            </a:r>
          </a:p>
          <a:p>
            <a:pPr algn="ctr">
              <a:lnSpc>
                <a:spcPct val="50000"/>
              </a:lnSpc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терапевт высшей категории</a:t>
            </a:r>
          </a:p>
          <a:p>
            <a:pPr algn="ctr">
              <a:lnSpc>
                <a:spcPct val="50000"/>
              </a:lnSpc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медицинская гомеопатическая лига (LMHI)</a:t>
            </a:r>
          </a:p>
          <a:p>
            <a:pPr algn="ctr">
              <a:lnSpc>
                <a:spcPct val="50000"/>
              </a:lnSpc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Вице президент РГО по СФО</a:t>
            </a:r>
          </a:p>
          <a:p>
            <a:pPr algn="ctr">
              <a:lnSpc>
                <a:spcPct val="50000"/>
              </a:lnSpc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ТРОО «СОЗ»</a:t>
            </a:r>
          </a:p>
          <a:p>
            <a:pPr algn="ctr">
              <a:lnSpc>
                <a:spcPct val="50000"/>
              </a:lnSpc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endParaRPr lang="ru-RU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18CAB-FB27-6391-48B6-DDD522CBD146}"/>
              </a:ext>
            </a:extLst>
          </p:cNvPr>
          <p:cNvSpPr txBox="1"/>
          <p:nvPr/>
        </p:nvSpPr>
        <p:spPr>
          <a:xfrm flipH="1">
            <a:off x="4021431" y="6602621"/>
            <a:ext cx="414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Презентация подготовлена при поддержке ООО «ХЕЕЛЬ РУС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B2D2B-38E7-5E10-0789-0CC372A134EE}"/>
              </a:ext>
            </a:extLst>
          </p:cNvPr>
          <p:cNvSpPr txBox="1"/>
          <p:nvPr/>
        </p:nvSpPr>
        <p:spPr>
          <a:xfrm>
            <a:off x="5888115" y="64802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Врач — это профессия, лечащий врач — призвание</a:t>
            </a:r>
          </a:p>
        </p:txBody>
      </p:sp>
    </p:spTree>
    <p:extLst>
      <p:ext uri="{BB962C8B-B14F-4D97-AF65-F5344CB8AC3E}">
        <p14:creationId xmlns:p14="http://schemas.microsoft.com/office/powerpoint/2010/main" val="32400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синдромы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при острых заболеваниях бронхов и легких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острая энцефалопатия</a:t>
            </a:r>
          </a:p>
          <a:p>
            <a:r>
              <a:rPr lang="ru-RU" sz="2400" dirty="0"/>
              <a:t>синдром </a:t>
            </a:r>
            <a:r>
              <a:rPr lang="ru-RU" sz="2400" dirty="0" err="1"/>
              <a:t>менингизма</a:t>
            </a:r>
            <a:endParaRPr lang="ru-RU" sz="2400" dirty="0"/>
          </a:p>
          <a:p>
            <a:r>
              <a:rPr lang="ru-RU" sz="2400" dirty="0"/>
              <a:t>вторичный гнойный менингит</a:t>
            </a:r>
          </a:p>
          <a:p>
            <a:r>
              <a:rPr lang="ru-RU" sz="2400" dirty="0"/>
              <a:t>вторичный (метастатический) абсцесс мозга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40059721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98" y="2217683"/>
            <a:ext cx="8915400" cy="377762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Шейный синдром</a:t>
            </a:r>
            <a:endParaRPr lang="en-US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парентеральная терапия: Дискус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 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Спигелон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мышечном напряжении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V10, V11, V13, V40, V60, GI4, GI10, P7, VB20, VB21, VB38, VG13,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VG14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Дискус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718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65130"/>
            <a:ext cx="8995770" cy="406875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в ушах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Лимфомиозот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Дискус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Валерианахель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неустойчивой психике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Эуфорбиум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водянке среднего уха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4145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Коэнзим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Убихинон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3907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хронической усталости</a:t>
            </a:r>
            <a:endParaRPr lang="en-US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Лимфомиозот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 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Лептандра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функций поджелудочной железы,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функций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печени,Энгистол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стимуляции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иммунитета,Убихинон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регуляции функций ферментов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P7, R6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E36, V43, TR3, F2, F8, F10, GI4, GI11, R3, VG12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F3, F8, F13, F14, V18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858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Судека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Лимфомиозот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отеках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нарушениях кровообращения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клеточного дыхания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GI4, E36, V23, V43 –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309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концентрация внимания</a:t>
            </a:r>
            <a:endParaRPr lang="en-US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Спигелон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головных болях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C3, C5, P5, R3, TR10, F8, VB21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Убихинон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476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Полинейропатия</a:t>
            </a:r>
            <a:endParaRPr lang="en-US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Лимфомиозот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– активация функций ЦНС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активация блокированных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V60, E36, VB34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C3, IG3, IG4, V17, V40, R7, VB38, F10, VG12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VB21, VG14, V11, V43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5914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Радикулопатия</a:t>
            </a:r>
            <a:endParaRPr lang="ru-RU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Спаскупрель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Дискус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V23, V40, V52, VG4, VC4 – Дискус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V23, V32, V40, VB30, VB34, TR6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617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склероз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Лимфомиозот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Энгистол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Эхинацея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Плацента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Спаскупрель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мышечных судорогах; Коэнзим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ферментных функций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900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CD3A2-6FA5-4DE2-ADDD-E5C87B7C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782" y="363557"/>
            <a:ext cx="9705861" cy="1663547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00CC"/>
                </a:solidFill>
                <a:latin typeface="Arial Black" panose="020B0A04020102020204" pitchFamily="34" charset="0"/>
              </a:rPr>
              <a:t>Гомеопатическое лечение головных болей: систематический обзор литературы</a:t>
            </a:r>
            <a:br>
              <a:rPr lang="ru-RU" sz="3100" dirty="0"/>
            </a:br>
            <a:r>
              <a:rPr lang="ru-RU" sz="1600" i="1" dirty="0" err="1">
                <a:solidFill>
                  <a:srgbClr val="002060"/>
                </a:solidFill>
              </a:rPr>
              <a:t>Джонис</a:t>
            </a:r>
            <a:r>
              <a:rPr lang="ru-RU" sz="1600" i="1" dirty="0">
                <a:solidFill>
                  <a:srgbClr val="002060"/>
                </a:solidFill>
              </a:rPr>
              <a:t> М. Оуэн a и Барт Н. Грин  J </a:t>
            </a:r>
            <a:r>
              <a:rPr lang="ru-RU" sz="1600" i="1" dirty="0" err="1">
                <a:solidFill>
                  <a:srgbClr val="002060"/>
                </a:solidFill>
              </a:rPr>
              <a:t>Chiropr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Med</a:t>
            </a:r>
            <a:r>
              <a:rPr lang="ru-RU" sz="1600" i="1" dirty="0">
                <a:solidFill>
                  <a:srgbClr val="002060"/>
                </a:solidFill>
              </a:rPr>
              <a:t>. 2004 Весна; 3(2): 45–52.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Опубликовано в Интернете в 2004 г. </a:t>
            </a:r>
            <a:r>
              <a:rPr lang="ru-RU" sz="1600" i="1" dirty="0" err="1">
                <a:solidFill>
                  <a:srgbClr val="002060"/>
                </a:solidFill>
              </a:rPr>
              <a:t>doi</a:t>
            </a:r>
            <a:r>
              <a:rPr lang="ru-RU" sz="1600" i="1" dirty="0">
                <a:solidFill>
                  <a:srgbClr val="002060"/>
                </a:solidFill>
              </a:rPr>
              <a:t>:  10.1016/S0899-3467(07)60085-8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PubMed</a:t>
            </a:r>
            <a:r>
              <a:rPr lang="ru-RU" sz="1600" i="1" dirty="0">
                <a:solidFill>
                  <a:srgbClr val="002060"/>
                </a:solidFill>
              </a:rPr>
              <a:t> Central — архив полнотекстовых биомедицинских публикаций со свободным доступом, созданный Национальной медицинской библиотекой США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76E86-AC37-C009-9264-2BFDC5DBE222}"/>
              </a:ext>
            </a:extLst>
          </p:cNvPr>
          <p:cNvSpPr txBox="1"/>
          <p:nvPr/>
        </p:nvSpPr>
        <p:spPr>
          <a:xfrm>
            <a:off x="9681072" y="6661180"/>
            <a:ext cx="269087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https://www.ncbi.nlm.nih.gov/pmc/articles/PMC2646987/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9B32B-CB6B-E14C-F13A-F8959F1F2A6F}"/>
              </a:ext>
            </a:extLst>
          </p:cNvPr>
          <p:cNvSpPr txBox="1"/>
          <p:nvPr/>
        </p:nvSpPr>
        <p:spPr>
          <a:xfrm>
            <a:off x="1228571" y="2347179"/>
            <a:ext cx="10510092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шесть статей соответствовали критериям включения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трех из шести работ изучалась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мигренозная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головная боль, в двух —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цервикогенная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головная боль и головная боль напряжения, а в одной — все виды головной боли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исследования были рандомизированными клиническими испытаниями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два исследования  —продемонстрировали улучшение у пациентов, получающих гомеопатическое лечение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проспективными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обсервационными исследованиями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достоверности варьировались от 25,0% до 63,4%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гомеопатия превосходила плацебо в одном рандомизированном клиническом исследовании и была равна плацебо в трех рандомизированных исследованиях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 в одном исследовании гомеопатия не была менее эффективной, чем плацебо, при лечении головной боли </a:t>
            </a:r>
          </a:p>
        </p:txBody>
      </p:sp>
    </p:spTree>
    <p:extLst>
      <p:ext uri="{BB962C8B-B14F-4D97-AF65-F5344CB8AC3E}">
        <p14:creationId xmlns:p14="http://schemas.microsoft.com/office/powerpoint/2010/main" val="129488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синдромы при длительно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протекающих и хронических бронхо-пульмональных процессах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911" y="1818290"/>
            <a:ext cx="9238592" cy="503971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неврозоподобный</a:t>
            </a:r>
            <a:r>
              <a:rPr lang="ru-RU" dirty="0"/>
              <a:t> (</a:t>
            </a:r>
            <a:r>
              <a:rPr lang="ru-RU" dirty="0" err="1"/>
              <a:t>псевдоневрастенический</a:t>
            </a:r>
            <a:r>
              <a:rPr lang="ru-RU" dirty="0"/>
              <a:t> синдром)</a:t>
            </a:r>
          </a:p>
          <a:p>
            <a:r>
              <a:rPr lang="ru-RU" dirty="0"/>
              <a:t>синдром вегетативной дисфункции</a:t>
            </a:r>
          </a:p>
          <a:p>
            <a:r>
              <a:rPr lang="ru-RU" dirty="0"/>
              <a:t>хроническая энцефалопатия</a:t>
            </a:r>
          </a:p>
          <a:p>
            <a:r>
              <a:rPr lang="ru-RU" dirty="0"/>
              <a:t>эпилептиформный синдром</a:t>
            </a:r>
          </a:p>
          <a:p>
            <a:r>
              <a:rPr lang="ru-RU" dirty="0"/>
              <a:t>вторичный гнойный менингит</a:t>
            </a:r>
          </a:p>
          <a:p>
            <a:r>
              <a:rPr lang="ru-RU" dirty="0"/>
              <a:t> абсцесс головного мозга</a:t>
            </a:r>
          </a:p>
          <a:p>
            <a:r>
              <a:rPr lang="ru-RU" dirty="0"/>
              <a:t>туберкулезный менингит</a:t>
            </a:r>
          </a:p>
          <a:p>
            <a:r>
              <a:rPr lang="ru-RU" dirty="0" err="1"/>
              <a:t>туберкулома</a:t>
            </a:r>
            <a:r>
              <a:rPr lang="ru-RU" dirty="0"/>
              <a:t> головного мозга</a:t>
            </a:r>
          </a:p>
          <a:p>
            <a:r>
              <a:rPr lang="ru-RU" dirty="0"/>
              <a:t>метастаз </a:t>
            </a:r>
            <a:r>
              <a:rPr lang="ru-RU" dirty="0" err="1"/>
              <a:t>бронхогенного</a:t>
            </a:r>
            <a:r>
              <a:rPr lang="ru-RU" dirty="0"/>
              <a:t> рака в головной мозг</a:t>
            </a:r>
          </a:p>
          <a:p>
            <a:r>
              <a:rPr lang="ru-RU" dirty="0"/>
              <a:t>вторичная компрессия спинного мозга (гнойный эпидурит), опухоль </a:t>
            </a:r>
            <a:r>
              <a:rPr lang="ru-RU" dirty="0" err="1"/>
              <a:t>спрорастанием</a:t>
            </a:r>
            <a:r>
              <a:rPr lang="ru-RU" dirty="0"/>
              <a:t> в позвоночный канал)</a:t>
            </a:r>
          </a:p>
          <a:p>
            <a:r>
              <a:rPr lang="ru-RU" dirty="0"/>
              <a:t>синдром </a:t>
            </a:r>
            <a:r>
              <a:rPr lang="ru-RU" dirty="0" err="1"/>
              <a:t>Панкоста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радикулопатия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2690043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CD3A2-6FA5-4DE2-ADDD-E5C87B7C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782" y="363557"/>
            <a:ext cx="9705861" cy="1663547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CC"/>
                </a:solidFill>
                <a:latin typeface="Arial Black" panose="020B0A04020102020204" pitchFamily="34" charset="0"/>
              </a:rPr>
              <a:t>Гомеопатическое лечение головных болей: систематический обзор литературы</a:t>
            </a:r>
            <a:br>
              <a:rPr lang="ru-RU" sz="3100" dirty="0"/>
            </a:br>
            <a:r>
              <a:rPr lang="ru-RU" sz="1600" i="1" dirty="0" err="1">
                <a:solidFill>
                  <a:srgbClr val="002060"/>
                </a:solidFill>
              </a:rPr>
              <a:t>Джонис</a:t>
            </a:r>
            <a:r>
              <a:rPr lang="ru-RU" sz="1600" i="1" dirty="0">
                <a:solidFill>
                  <a:srgbClr val="002060"/>
                </a:solidFill>
              </a:rPr>
              <a:t> М. Оуэн a и Барт Н. Грин  J </a:t>
            </a:r>
            <a:r>
              <a:rPr lang="ru-RU" sz="1600" i="1" dirty="0" err="1">
                <a:solidFill>
                  <a:srgbClr val="002060"/>
                </a:solidFill>
              </a:rPr>
              <a:t>Chiropr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Med</a:t>
            </a:r>
            <a:r>
              <a:rPr lang="ru-RU" sz="1600" i="1" dirty="0">
                <a:solidFill>
                  <a:srgbClr val="002060"/>
                </a:solidFill>
              </a:rPr>
              <a:t>. 2004 Весна; 3(2): 45–52.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Опубликовано в Интернете в 2004 г. </a:t>
            </a:r>
            <a:r>
              <a:rPr lang="ru-RU" sz="1600" i="1" dirty="0" err="1">
                <a:solidFill>
                  <a:srgbClr val="002060"/>
                </a:solidFill>
              </a:rPr>
              <a:t>doi</a:t>
            </a:r>
            <a:r>
              <a:rPr lang="ru-RU" sz="1600" i="1" dirty="0">
                <a:solidFill>
                  <a:srgbClr val="002060"/>
                </a:solidFill>
              </a:rPr>
              <a:t>:  10.1016/S0899-3467(07)60085-8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PubMed</a:t>
            </a:r>
            <a:r>
              <a:rPr lang="ru-RU" sz="1600" i="1" dirty="0">
                <a:solidFill>
                  <a:srgbClr val="002060"/>
                </a:solidFill>
              </a:rPr>
              <a:t> Central — архив полнотекстовых биомедицинских публикаций со свободным доступом, созданный Национальной медицинской библиотекой США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76E86-AC37-C009-9264-2BFDC5DBE222}"/>
              </a:ext>
            </a:extLst>
          </p:cNvPr>
          <p:cNvSpPr txBox="1"/>
          <p:nvPr/>
        </p:nvSpPr>
        <p:spPr>
          <a:xfrm>
            <a:off x="9681072" y="6661180"/>
            <a:ext cx="269087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https://www.ncbi.nlm.nih.gov/pmc/articles/PMC2646987/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EB164-C1CC-A8A6-108B-5C02CD7DE70D}"/>
              </a:ext>
            </a:extLst>
          </p:cNvPr>
          <p:cNvSpPr txBox="1"/>
          <p:nvPr/>
        </p:nvSpPr>
        <p:spPr>
          <a:xfrm>
            <a:off x="1836604" y="2938976"/>
            <a:ext cx="8518792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Выводы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доказательств, чтобы поддержать или опровергнуть использование гомеопатии для лечения головной боли напряжения,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цервикогенной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мигренозной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головной боли рассмотренные исследования имели несколько недостатков в дизайне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эти данные, необходимы дальнейшие исследования для лучшего изучения эффективности гомеопатического лечения головной боли</a:t>
            </a:r>
          </a:p>
        </p:txBody>
      </p:sp>
    </p:spTree>
    <p:extLst>
      <p:ext uri="{BB962C8B-B14F-4D97-AF65-F5344CB8AC3E}">
        <p14:creationId xmlns:p14="http://schemas.microsoft.com/office/powerpoint/2010/main" val="10569282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E379C-B4E9-4A8C-B709-19D9E3C9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572" y="488381"/>
            <a:ext cx="9612228" cy="120230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Энергия мозга</a:t>
            </a:r>
            <a:br>
              <a:rPr lang="ru-RU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Теория «эгоистичного мозга» </a:t>
            </a:r>
            <a:br>
              <a:rPr lang="ru-RU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(«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selfish brain» theory)</a:t>
            </a:r>
            <a:endParaRPr lang="ru-RU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4D0B9-AAC5-45E8-BDB2-2659F2F4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мозг – 2% величины массы  всего тела</a:t>
            </a:r>
          </a:p>
          <a:p>
            <a:r>
              <a:rPr lang="ru-RU" dirty="0"/>
              <a:t>питание -  самый большой потребитель глюкозы! использует 50%  глюкозы поступающей из печени в кровь </a:t>
            </a:r>
          </a:p>
          <a:p>
            <a:r>
              <a:rPr lang="ru-RU" dirty="0"/>
              <a:t> </a:t>
            </a:r>
            <a:r>
              <a:rPr lang="ru-RU" dirty="0" err="1"/>
              <a:t>аденозидтрифосфат</a:t>
            </a:r>
            <a:r>
              <a:rPr lang="ru-RU" dirty="0"/>
              <a:t> АТФ</a:t>
            </a:r>
          </a:p>
          <a:p>
            <a:r>
              <a:rPr lang="ru-RU" dirty="0"/>
              <a:t>согласно этой теории, интенсивное потребление энергии мозгом обусловлено двумя основными процессами: затратами энергии его клеток на генерацию нервных импульсов и затратами на ведение «домашнего хозяйства» — обеспечение целостности и нормального функционирования клеток мозга </a:t>
            </a:r>
          </a:p>
          <a:p>
            <a:r>
              <a:rPr lang="ru-RU" dirty="0"/>
              <a:t>соотношение между этими двумя процессами оценивается как 2:1.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7488D-BFB2-A28A-07FD-C7B605628093}"/>
              </a:ext>
            </a:extLst>
          </p:cNvPr>
          <p:cNvSpPr txBox="1"/>
          <p:nvPr/>
        </p:nvSpPr>
        <p:spPr>
          <a:xfrm>
            <a:off x="5468815" y="6369619"/>
            <a:ext cx="609834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Евгения Самохина, Институт теоретической и экспериментальной биофизики РАН, https://www.nkj.ru/archive/articles/31009/ (Наука и жизнь №5,2022, «Прожигатель» энергии)</a:t>
            </a:r>
          </a:p>
        </p:txBody>
      </p:sp>
    </p:spTree>
    <p:extLst>
      <p:ext uri="{BB962C8B-B14F-4D97-AF65-F5344CB8AC3E}">
        <p14:creationId xmlns:p14="http://schemas.microsoft.com/office/powerpoint/2010/main" val="33192216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CCD302-CCD7-CB9C-B5CA-6F2753C1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80" y="365125"/>
            <a:ext cx="9734320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Энергетический обмен головного мозга у женщин пожилого возраста, проживающих в условиях Европейского Севера России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267 женщин пожилого возраста (55–64 года)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8452D-3284-0BED-8057-9EC521416BB9}"/>
              </a:ext>
            </a:extLst>
          </p:cNvPr>
          <p:cNvSpPr txBox="1"/>
          <p:nvPr/>
        </p:nvSpPr>
        <p:spPr>
          <a:xfrm>
            <a:off x="7900261" y="6380946"/>
            <a:ext cx="38939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ОСОБЕННОСТИ ЭНЕРГЕТИЧЕСКОГО ОБМЕНА ГОЛОВНОГО МОЗГА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 жительниц Европейского севера России В ПОЖИЛОМ ВОЗРАСТЕ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(на примере Архангельской области)1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И.С. Депутат*, А.В. Грибанов*, И.Л.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Большевидцева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*Северный (Арктический) федеральный университет имени М.В.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ЛомоносоваЖурнал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медико-биологических исследований 2016  /  № 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02056-904A-56B4-34AB-655A95C4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48" y="2587260"/>
            <a:ext cx="7200000" cy="3560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8D074-4551-FBD2-F8C0-D9CB71BE922F}"/>
              </a:ext>
            </a:extLst>
          </p:cNvPr>
          <p:cNvSpPr txBox="1"/>
          <p:nvPr/>
        </p:nvSpPr>
        <p:spPr>
          <a:xfrm>
            <a:off x="9174296" y="4590882"/>
            <a:ext cx="2900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Вычисление относительных значений распределения уровня постоянного потенциала головного мозга (УПП)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A9A235-11AE-7E8B-A96F-1B9034EDC18D}"/>
              </a:ext>
            </a:extLst>
          </p:cNvPr>
          <p:cNvSpPr/>
          <p:nvPr/>
        </p:nvSpPr>
        <p:spPr>
          <a:xfrm>
            <a:off x="3128789" y="5442333"/>
            <a:ext cx="2732183" cy="275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697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CCD302-CCD7-CB9C-B5CA-6F2753C1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80" y="365125"/>
            <a:ext cx="9734320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Энергетический обмен головного мозга у женщин пожилого возраста, проживающих в условиях Европейского Севера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8452D-3284-0BED-8057-9EC521416BB9}"/>
              </a:ext>
            </a:extLst>
          </p:cNvPr>
          <p:cNvSpPr txBox="1"/>
          <p:nvPr/>
        </p:nvSpPr>
        <p:spPr>
          <a:xfrm>
            <a:off x="7474027" y="6522264"/>
            <a:ext cx="4717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ОСОБЕННОСТИ ЭНЕРГЕТИЧЕСКОГО ОБМЕНА ГОЛОВНОГО МОЗГА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 жительниц Европейского севера России В ПОЖИЛОМ ВОЗРАСТЕ  на примере Архангельской области)1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И.С. Депутат*, А.В. Грибанов*, И.Л.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Большевидцева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 *Северный (Арктический) федеральный университет имени М.В.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ЛомоносоваЖурнал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медико-биологических исследований 2016  /  №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82B0B-751A-B22C-019D-B3ED7270FABB}"/>
              </a:ext>
            </a:extLst>
          </p:cNvPr>
          <p:cNvSpPr txBox="1"/>
          <p:nvPr/>
        </p:nvSpPr>
        <p:spPr>
          <a:xfrm>
            <a:off x="1749845" y="1905616"/>
            <a:ext cx="9926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Выявлены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особенности церебральных энергетических процессов пожилых женщин, проживающих в условиях Севера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снижение роли коры в обеспечении нисходящих влияний на глубинные регуляторные структуры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перераспределение энергозатрат за счет фронтальных участков мозга и тенденция к деформации плавности распределения УПП у пожилых северянок в условиях физиологического напряжения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94F96-80A9-1747-E2B4-53B1708B8D0C}"/>
              </a:ext>
            </a:extLst>
          </p:cNvPr>
          <p:cNvSpPr txBox="1"/>
          <p:nvPr/>
        </p:nvSpPr>
        <p:spPr>
          <a:xfrm>
            <a:off x="2062448" y="4213940"/>
            <a:ext cx="8227307" cy="2295059"/>
          </a:xfrm>
          <a:prstGeom prst="rect">
            <a:avLst/>
          </a:prstGeom>
          <a:noFill/>
          <a:ln w="76200"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Энергозатраты у пожилых женщин-северянок повышаются не за счет перераспределения внутри того или иного отдела мозга, а за счет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снижения энергообмена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лобных отделах, что, в конечном итоге, может приводить к снижению резервных возможностей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42789222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4767A-4EAC-8590-BBC6-50B2E490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Коэнзим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и Убихинон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b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и их роль в поддержке функций митохондрий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CE6A0-08D9-EB25-9167-89F1F493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клетка без митохондрий имеет только функцию размножения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функционирование митохондрии препятствует функциональной регрессии и последующей инволюции клетки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митохондрия следит за метаболической функциональной  активностью клетки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 может отправить сигнал об апоптозе, предотвращая клетку от дегенерации  и  запуска  процесса  новообразования.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«Эффективная  терапия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это максимальное   восстановление и стимуляция кислородного дыхания клетки,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т.е.митохондриальной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Нобелевской премии Отто Варбург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91D17-7FBF-8746-75B1-CB8A80B3DAFA}"/>
              </a:ext>
            </a:extLst>
          </p:cNvPr>
          <p:cNvSpPr txBox="1"/>
          <p:nvPr/>
        </p:nvSpPr>
        <p:spPr>
          <a:xfrm>
            <a:off x="9820922" y="6507332"/>
            <a:ext cx="19775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" dirty="0"/>
              <a:t>Проф. </a:t>
            </a:r>
            <a:r>
              <a:rPr lang="ru-RU" sz="500" dirty="0" err="1"/>
              <a:t>Иво</a:t>
            </a:r>
            <a:r>
              <a:rPr lang="ru-RU" sz="500" dirty="0"/>
              <a:t> Бьянки</a:t>
            </a:r>
            <a:r>
              <a:rPr lang="en-US" sz="500" dirty="0"/>
              <a:t>Via C. Battisti n. 9Cogliate (Milano)</a:t>
            </a:r>
            <a:r>
              <a:rPr lang="en-US" sz="500" dirty="0" err="1"/>
              <a:t>taly</a:t>
            </a:r>
            <a:endParaRPr lang="en-US" sz="500" dirty="0"/>
          </a:p>
          <a:p>
            <a:r>
              <a:rPr lang="ru-RU" sz="500" dirty="0"/>
              <a:t>Биологическая медицина №</a:t>
            </a:r>
            <a:r>
              <a:rPr lang="en-US" sz="500" dirty="0"/>
              <a:t>1 2016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2098553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4767A-4EAC-8590-BBC6-50B2E490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Коэнзим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и Убихинон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b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и их роль в поддержке функций митохондрий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CE6A0-08D9-EB25-9167-89F1F493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Основные функции митохондрий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регуляция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клеточного апоптоза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функции мембраны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Метаболическая регуляция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91D17-7FBF-8746-75B1-CB8A80B3DAFA}"/>
              </a:ext>
            </a:extLst>
          </p:cNvPr>
          <p:cNvSpPr txBox="1"/>
          <p:nvPr/>
        </p:nvSpPr>
        <p:spPr>
          <a:xfrm>
            <a:off x="9820922" y="6507332"/>
            <a:ext cx="19775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" dirty="0"/>
              <a:t>Проф. </a:t>
            </a:r>
            <a:r>
              <a:rPr lang="ru-RU" sz="500" dirty="0" err="1"/>
              <a:t>Иво</a:t>
            </a:r>
            <a:r>
              <a:rPr lang="ru-RU" sz="500" dirty="0"/>
              <a:t> Бьянки</a:t>
            </a:r>
            <a:r>
              <a:rPr lang="en-US" sz="500" dirty="0"/>
              <a:t>Via C. Battisti n. 9Cogliate (Milano)</a:t>
            </a:r>
            <a:r>
              <a:rPr lang="en-US" sz="500" dirty="0" err="1"/>
              <a:t>taly</a:t>
            </a:r>
            <a:endParaRPr lang="en-US" sz="500" dirty="0"/>
          </a:p>
          <a:p>
            <a:r>
              <a:rPr lang="ru-RU" sz="500" dirty="0"/>
              <a:t>Биологическая медицина №</a:t>
            </a:r>
            <a:r>
              <a:rPr lang="en-US" sz="500" dirty="0"/>
              <a:t>1 2016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424080708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53F81F4-B70A-DCD6-B760-60C8F561D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7264" y="260350"/>
            <a:ext cx="7983537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Коэнзим</a:t>
            </a:r>
            <a:r>
              <a:rPr lang="en-US" alt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композитум</a:t>
            </a:r>
            <a:endParaRPr lang="de-DE" alt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8179" name="Group 3">
            <a:extLst>
              <a:ext uri="{FF2B5EF4-FFF2-40B4-BE49-F238E27FC236}">
                <a16:creationId xmlns:a16="http://schemas.microsoft.com/office/drawing/2014/main" id="{AE031E54-31B7-CE61-5661-264385A020A0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020763"/>
            <a:ext cx="8459788" cy="5122862"/>
            <a:chOff x="287" y="960"/>
            <a:chExt cx="5329" cy="3227"/>
          </a:xfrm>
        </p:grpSpPr>
        <p:sp>
          <p:nvSpPr>
            <p:cNvPr id="178180" name="Line 4">
              <a:extLst>
                <a:ext uri="{FF2B5EF4-FFF2-40B4-BE49-F238E27FC236}">
                  <a16:creationId xmlns:a16="http://schemas.microsoft.com/office/drawing/2014/main" id="{ECED2C3D-A8BF-BABC-8D9F-55000FC27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2306"/>
              <a:ext cx="49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1" name="Line 5">
              <a:extLst>
                <a:ext uri="{FF2B5EF4-FFF2-40B4-BE49-F238E27FC236}">
                  <a16:creationId xmlns:a16="http://schemas.microsoft.com/office/drawing/2014/main" id="{086EAE79-A757-0E5B-2093-B7C0DC9E6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2526"/>
              <a:ext cx="49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2" name="Line 6">
              <a:extLst>
                <a:ext uri="{FF2B5EF4-FFF2-40B4-BE49-F238E27FC236}">
                  <a16:creationId xmlns:a16="http://schemas.microsoft.com/office/drawing/2014/main" id="{D1C63A00-AEF5-15D3-8BA4-AC1867E24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2088"/>
              <a:ext cx="49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3" name="Line 7">
              <a:extLst>
                <a:ext uri="{FF2B5EF4-FFF2-40B4-BE49-F238E27FC236}">
                  <a16:creationId xmlns:a16="http://schemas.microsoft.com/office/drawing/2014/main" id="{D5823A45-1592-1AF4-4B10-82E32FDD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655"/>
              <a:ext cx="0" cy="1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4" name="Line 8">
              <a:extLst>
                <a:ext uri="{FF2B5EF4-FFF2-40B4-BE49-F238E27FC236}">
                  <a16:creationId xmlns:a16="http://schemas.microsoft.com/office/drawing/2014/main" id="{33D4FE28-F24E-D7B3-6362-06ADB6913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745"/>
              <a:ext cx="5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33" name="Rectangle 9">
              <a:extLst>
                <a:ext uri="{FF2B5EF4-FFF2-40B4-BE49-F238E27FC236}">
                  <a16:creationId xmlns:a16="http://schemas.microsoft.com/office/drawing/2014/main" id="{A7FD238D-BB3B-08F1-3F73-66E71F10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416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>
                <a:defRPr/>
              </a:pPr>
              <a:r>
                <a: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D6</a:t>
              </a:r>
            </a:p>
          </p:txBody>
        </p:sp>
        <p:sp>
          <p:nvSpPr>
            <p:cNvPr id="103434" name="Rectangle 10">
              <a:extLst>
                <a:ext uri="{FF2B5EF4-FFF2-40B4-BE49-F238E27FC236}">
                  <a16:creationId xmlns:a16="http://schemas.microsoft.com/office/drawing/2014/main" id="{4B542179-CD13-03BE-BDA3-6DF771E8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197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>
                <a:defRPr/>
              </a:pPr>
              <a:r>
                <a: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D8</a:t>
              </a:r>
            </a:p>
          </p:txBody>
        </p:sp>
        <p:sp>
          <p:nvSpPr>
            <p:cNvPr id="178187" name="Rectangle 11">
              <a:extLst>
                <a:ext uri="{FF2B5EF4-FFF2-40B4-BE49-F238E27FC236}">
                  <a16:creationId xmlns:a16="http://schemas.microsoft.com/office/drawing/2014/main" id="{0713D688-EFB0-C1B8-8772-2FD6F24D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2526"/>
              <a:ext cx="136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88" name="Rectangle 12">
              <a:extLst>
                <a:ext uri="{FF2B5EF4-FFF2-40B4-BE49-F238E27FC236}">
                  <a16:creationId xmlns:a16="http://schemas.microsoft.com/office/drawing/2014/main" id="{E46FC5F2-61E9-F146-F2C1-89408B1F0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2526"/>
              <a:ext cx="136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89" name="Oval 13">
              <a:extLst>
                <a:ext uri="{FF2B5EF4-FFF2-40B4-BE49-F238E27FC236}">
                  <a16:creationId xmlns:a16="http://schemas.microsoft.com/office/drawing/2014/main" id="{E905144E-1D48-9254-FEB8-75EB165EA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2690"/>
              <a:ext cx="136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0" name="Oval 14">
              <a:extLst>
                <a:ext uri="{FF2B5EF4-FFF2-40B4-BE49-F238E27FC236}">
                  <a16:creationId xmlns:a16="http://schemas.microsoft.com/office/drawing/2014/main" id="{FBD05965-5DE0-7362-4BCA-ED90D1566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2690"/>
              <a:ext cx="136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1" name="Oval 15">
              <a:extLst>
                <a:ext uri="{FF2B5EF4-FFF2-40B4-BE49-F238E27FC236}">
                  <a16:creationId xmlns:a16="http://schemas.microsoft.com/office/drawing/2014/main" id="{626C7C06-DD10-6C6B-D509-0DCC789D6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2" name="Oval 16">
              <a:extLst>
                <a:ext uri="{FF2B5EF4-FFF2-40B4-BE49-F238E27FC236}">
                  <a16:creationId xmlns:a16="http://schemas.microsoft.com/office/drawing/2014/main" id="{41AE2BF9-8E38-7C8C-E9B2-A89BBA51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3" name="Rectangle 17">
              <a:extLst>
                <a:ext uri="{FF2B5EF4-FFF2-40B4-BE49-F238E27FC236}">
                  <a16:creationId xmlns:a16="http://schemas.microsoft.com/office/drawing/2014/main" id="{D012129B-1799-8ACF-A3CF-1D78C3D85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526"/>
              <a:ext cx="138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4" name="Rectangle 18">
              <a:extLst>
                <a:ext uri="{FF2B5EF4-FFF2-40B4-BE49-F238E27FC236}">
                  <a16:creationId xmlns:a16="http://schemas.microsoft.com/office/drawing/2014/main" id="{1D4B2F9B-FA49-06BF-9486-9BB718A11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526"/>
              <a:ext cx="137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5" name="Oval 19">
              <a:extLst>
                <a:ext uri="{FF2B5EF4-FFF2-40B4-BE49-F238E27FC236}">
                  <a16:creationId xmlns:a16="http://schemas.microsoft.com/office/drawing/2014/main" id="{8A8BB8AC-B067-CF40-578C-59D2786A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690"/>
              <a:ext cx="138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6" name="Oval 20">
              <a:extLst>
                <a:ext uri="{FF2B5EF4-FFF2-40B4-BE49-F238E27FC236}">
                  <a16:creationId xmlns:a16="http://schemas.microsoft.com/office/drawing/2014/main" id="{283AAE1A-BDFA-18FD-F416-23ED80AB3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690"/>
              <a:ext cx="137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7" name="Oval 21">
              <a:extLst>
                <a:ext uri="{FF2B5EF4-FFF2-40B4-BE49-F238E27FC236}">
                  <a16:creationId xmlns:a16="http://schemas.microsoft.com/office/drawing/2014/main" id="{824795AC-F7A3-72B2-4234-ACDAFD705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471"/>
              <a:ext cx="138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8" name="Oval 22">
              <a:extLst>
                <a:ext uri="{FF2B5EF4-FFF2-40B4-BE49-F238E27FC236}">
                  <a16:creationId xmlns:a16="http://schemas.microsoft.com/office/drawing/2014/main" id="{CF0CA386-BAC8-E6E8-3499-00A3E7401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471"/>
              <a:ext cx="137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199" name="Rectangle 23">
              <a:extLst>
                <a:ext uri="{FF2B5EF4-FFF2-40B4-BE49-F238E27FC236}">
                  <a16:creationId xmlns:a16="http://schemas.microsoft.com/office/drawing/2014/main" id="{5561FCC0-8452-63D8-068A-EF371E91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526"/>
              <a:ext cx="139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0" name="Rectangle 24">
              <a:extLst>
                <a:ext uri="{FF2B5EF4-FFF2-40B4-BE49-F238E27FC236}">
                  <a16:creationId xmlns:a16="http://schemas.microsoft.com/office/drawing/2014/main" id="{444A84E1-775E-BD9D-144F-E00EC21ED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2306"/>
              <a:ext cx="138" cy="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1" name="Oval 25">
              <a:extLst>
                <a:ext uri="{FF2B5EF4-FFF2-40B4-BE49-F238E27FC236}">
                  <a16:creationId xmlns:a16="http://schemas.microsoft.com/office/drawing/2014/main" id="{C831D8A4-F95C-AEB7-EE86-1CC36E234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690"/>
              <a:ext cx="139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2" name="Oval 26">
              <a:extLst>
                <a:ext uri="{FF2B5EF4-FFF2-40B4-BE49-F238E27FC236}">
                  <a16:creationId xmlns:a16="http://schemas.microsoft.com/office/drawing/2014/main" id="{A22929F2-9EA2-5E83-B3A1-9C1F56D23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2690"/>
              <a:ext cx="138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3" name="Oval 27">
              <a:extLst>
                <a:ext uri="{FF2B5EF4-FFF2-40B4-BE49-F238E27FC236}">
                  <a16:creationId xmlns:a16="http://schemas.microsoft.com/office/drawing/2014/main" id="{FA596BC1-8B9F-0875-C4B3-DB1D916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471"/>
              <a:ext cx="139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4" name="Oval 28">
              <a:extLst>
                <a:ext uri="{FF2B5EF4-FFF2-40B4-BE49-F238E27FC236}">
                  <a16:creationId xmlns:a16="http://schemas.microsoft.com/office/drawing/2014/main" id="{5FDDDEC2-C646-39EC-21A1-37D4E231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2251"/>
              <a:ext cx="138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5" name="Rectangle 29">
              <a:extLst>
                <a:ext uri="{FF2B5EF4-FFF2-40B4-BE49-F238E27FC236}">
                  <a16:creationId xmlns:a16="http://schemas.microsoft.com/office/drawing/2014/main" id="{DDB0516C-4F30-CFE3-F958-4D87C9E23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306"/>
              <a:ext cx="138" cy="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6" name="Rectangle 30">
              <a:extLst>
                <a:ext uri="{FF2B5EF4-FFF2-40B4-BE49-F238E27FC236}">
                  <a16:creationId xmlns:a16="http://schemas.microsoft.com/office/drawing/2014/main" id="{BACA265A-A05D-A16C-73B5-D66F7308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306"/>
              <a:ext cx="136" cy="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7" name="Oval 31">
              <a:extLst>
                <a:ext uri="{FF2B5EF4-FFF2-40B4-BE49-F238E27FC236}">
                  <a16:creationId xmlns:a16="http://schemas.microsoft.com/office/drawing/2014/main" id="{5A97CDFB-5DE5-CBC7-8453-E7484D6AC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690"/>
              <a:ext cx="138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8" name="Oval 32">
              <a:extLst>
                <a:ext uri="{FF2B5EF4-FFF2-40B4-BE49-F238E27FC236}">
                  <a16:creationId xmlns:a16="http://schemas.microsoft.com/office/drawing/2014/main" id="{277D6CF1-5AF0-8BD0-B2F8-5FAAA53D9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690"/>
              <a:ext cx="136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09" name="Oval 33">
              <a:extLst>
                <a:ext uri="{FF2B5EF4-FFF2-40B4-BE49-F238E27FC236}">
                  <a16:creationId xmlns:a16="http://schemas.microsoft.com/office/drawing/2014/main" id="{A60AFA34-2A8B-3FBF-11B6-5944F50B6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251"/>
              <a:ext cx="138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0" name="Oval 34">
              <a:extLst>
                <a:ext uri="{FF2B5EF4-FFF2-40B4-BE49-F238E27FC236}">
                  <a16:creationId xmlns:a16="http://schemas.microsoft.com/office/drawing/2014/main" id="{DBEE9901-C9ED-AC90-754D-C03A0B904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251"/>
              <a:ext cx="136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1" name="Rectangle 35">
              <a:extLst>
                <a:ext uri="{FF2B5EF4-FFF2-40B4-BE49-F238E27FC236}">
                  <a16:creationId xmlns:a16="http://schemas.microsoft.com/office/drawing/2014/main" id="{16F0D3EA-4AE5-EB26-9972-5B317427C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2306"/>
              <a:ext cx="136" cy="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2" name="Rectangle 36">
              <a:extLst>
                <a:ext uri="{FF2B5EF4-FFF2-40B4-BE49-F238E27FC236}">
                  <a16:creationId xmlns:a16="http://schemas.microsoft.com/office/drawing/2014/main" id="{F305975E-078F-526D-4CE9-50455F0C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306"/>
              <a:ext cx="137" cy="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3" name="Oval 37">
              <a:extLst>
                <a:ext uri="{FF2B5EF4-FFF2-40B4-BE49-F238E27FC236}">
                  <a16:creationId xmlns:a16="http://schemas.microsoft.com/office/drawing/2014/main" id="{C80E3B02-9C63-D2BD-AA18-6CD28A697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2690"/>
              <a:ext cx="136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4" name="Oval 38">
              <a:extLst>
                <a:ext uri="{FF2B5EF4-FFF2-40B4-BE49-F238E27FC236}">
                  <a16:creationId xmlns:a16="http://schemas.microsoft.com/office/drawing/2014/main" id="{21E9DBC5-B58B-5E67-5958-7AD545201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690"/>
              <a:ext cx="137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5" name="Oval 39">
              <a:extLst>
                <a:ext uri="{FF2B5EF4-FFF2-40B4-BE49-F238E27FC236}">
                  <a16:creationId xmlns:a16="http://schemas.microsoft.com/office/drawing/2014/main" id="{F4EA568F-B5E7-5F5A-A61B-2DA80B749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2251"/>
              <a:ext cx="136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6" name="Oval 40">
              <a:extLst>
                <a:ext uri="{FF2B5EF4-FFF2-40B4-BE49-F238E27FC236}">
                  <a16:creationId xmlns:a16="http://schemas.microsoft.com/office/drawing/2014/main" id="{F139E87B-8811-DE52-2221-E9C8884B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251"/>
              <a:ext cx="137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7" name="Rectangle 41">
              <a:extLst>
                <a:ext uri="{FF2B5EF4-FFF2-40B4-BE49-F238E27FC236}">
                  <a16:creationId xmlns:a16="http://schemas.microsoft.com/office/drawing/2014/main" id="{4F584574-0CFC-1180-6E29-1945DA18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306"/>
              <a:ext cx="136" cy="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8" name="Rectangle 42">
              <a:extLst>
                <a:ext uri="{FF2B5EF4-FFF2-40B4-BE49-F238E27FC236}">
                  <a16:creationId xmlns:a16="http://schemas.microsoft.com/office/drawing/2014/main" id="{018FEE32-3719-7B07-EC66-E426FBEE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088"/>
              <a:ext cx="136" cy="6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19" name="Oval 43">
              <a:extLst>
                <a:ext uri="{FF2B5EF4-FFF2-40B4-BE49-F238E27FC236}">
                  <a16:creationId xmlns:a16="http://schemas.microsoft.com/office/drawing/2014/main" id="{B5B32E17-DE98-1BE5-12FF-8A991108E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690"/>
              <a:ext cx="136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0" name="Oval 44">
              <a:extLst>
                <a:ext uri="{FF2B5EF4-FFF2-40B4-BE49-F238E27FC236}">
                  <a16:creationId xmlns:a16="http://schemas.microsoft.com/office/drawing/2014/main" id="{F64D130A-8C03-F003-8A4B-BDB48E2C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690"/>
              <a:ext cx="136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1" name="Oval 45">
              <a:extLst>
                <a:ext uri="{FF2B5EF4-FFF2-40B4-BE49-F238E27FC236}">
                  <a16:creationId xmlns:a16="http://schemas.microsoft.com/office/drawing/2014/main" id="{46C9DC1A-690C-C1D4-F7A5-E5479100B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251"/>
              <a:ext cx="136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2" name="Oval 46">
              <a:extLst>
                <a:ext uri="{FF2B5EF4-FFF2-40B4-BE49-F238E27FC236}">
                  <a16:creationId xmlns:a16="http://schemas.microsoft.com/office/drawing/2014/main" id="{A8B5A5F6-77AE-2013-84C4-11D9C13F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033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3" name="Rectangle 47">
              <a:extLst>
                <a:ext uri="{FF2B5EF4-FFF2-40B4-BE49-F238E27FC236}">
                  <a16:creationId xmlns:a16="http://schemas.microsoft.com/office/drawing/2014/main" id="{8A7577F5-F6E6-A7E2-BBEA-67AC56B56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526"/>
              <a:ext cx="136" cy="2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4" name="Rectangle 48">
              <a:extLst>
                <a:ext uri="{FF2B5EF4-FFF2-40B4-BE49-F238E27FC236}">
                  <a16:creationId xmlns:a16="http://schemas.microsoft.com/office/drawing/2014/main" id="{D0313C05-E8A7-ACE9-D4CD-F620CABF0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088"/>
              <a:ext cx="138" cy="6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5" name="Oval 49">
              <a:extLst>
                <a:ext uri="{FF2B5EF4-FFF2-40B4-BE49-F238E27FC236}">
                  <a16:creationId xmlns:a16="http://schemas.microsoft.com/office/drawing/2014/main" id="{9E42FD79-2D52-E7D4-2D39-092E9750E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690"/>
              <a:ext cx="136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6" name="Oval 50">
              <a:extLst>
                <a:ext uri="{FF2B5EF4-FFF2-40B4-BE49-F238E27FC236}">
                  <a16:creationId xmlns:a16="http://schemas.microsoft.com/office/drawing/2014/main" id="{A1E5AC4C-3543-BD13-C782-324CA6619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690"/>
              <a:ext cx="138" cy="1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7" name="Oval 51">
              <a:extLst>
                <a:ext uri="{FF2B5EF4-FFF2-40B4-BE49-F238E27FC236}">
                  <a16:creationId xmlns:a16="http://schemas.microsoft.com/office/drawing/2014/main" id="{BBC30452-51A1-6F12-BBFC-B681592B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8" name="Oval 52">
              <a:extLst>
                <a:ext uri="{FF2B5EF4-FFF2-40B4-BE49-F238E27FC236}">
                  <a16:creationId xmlns:a16="http://schemas.microsoft.com/office/drawing/2014/main" id="{BC6A3066-46B4-1860-C34F-D0F904A8C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033"/>
              <a:ext cx="138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29" name="Rectangle 53">
              <a:extLst>
                <a:ext uri="{FF2B5EF4-FFF2-40B4-BE49-F238E27FC236}">
                  <a16:creationId xmlns:a16="http://schemas.microsoft.com/office/drawing/2014/main" id="{122925A3-173B-5D61-B94B-051EF3C02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2526"/>
              <a:ext cx="136" cy="21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0" name="Rectangle 54">
              <a:extLst>
                <a:ext uri="{FF2B5EF4-FFF2-40B4-BE49-F238E27FC236}">
                  <a16:creationId xmlns:a16="http://schemas.microsoft.com/office/drawing/2014/main" id="{A7723061-06D3-C19E-EAA7-1DE18E3B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088"/>
              <a:ext cx="139" cy="65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1" name="Oval 55">
              <a:extLst>
                <a:ext uri="{FF2B5EF4-FFF2-40B4-BE49-F238E27FC236}">
                  <a16:creationId xmlns:a16="http://schemas.microsoft.com/office/drawing/2014/main" id="{56CB8318-03B0-AB02-1EB0-660D205A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2690"/>
              <a:ext cx="136" cy="11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2" name="Oval 56">
              <a:extLst>
                <a:ext uri="{FF2B5EF4-FFF2-40B4-BE49-F238E27FC236}">
                  <a16:creationId xmlns:a16="http://schemas.microsoft.com/office/drawing/2014/main" id="{BBDBABFC-C246-BD08-077F-CC50D8342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690"/>
              <a:ext cx="139" cy="11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3" name="Oval 57">
              <a:extLst>
                <a:ext uri="{FF2B5EF4-FFF2-40B4-BE49-F238E27FC236}">
                  <a16:creationId xmlns:a16="http://schemas.microsoft.com/office/drawing/2014/main" id="{EFB6EF49-BB4A-2FF0-7C4E-F291881E8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4" name="Oval 58">
              <a:extLst>
                <a:ext uri="{FF2B5EF4-FFF2-40B4-BE49-F238E27FC236}">
                  <a16:creationId xmlns:a16="http://schemas.microsoft.com/office/drawing/2014/main" id="{2FF7CD93-3CD9-FD8C-859F-9AC4AC08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033"/>
              <a:ext cx="139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5" name="Rectangle 59">
              <a:extLst>
                <a:ext uri="{FF2B5EF4-FFF2-40B4-BE49-F238E27FC236}">
                  <a16:creationId xmlns:a16="http://schemas.microsoft.com/office/drawing/2014/main" id="{9273937B-BFA6-816D-6EAF-6A174DE57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306"/>
              <a:ext cx="140" cy="43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6" name="Rectangle 60">
              <a:extLst>
                <a:ext uri="{FF2B5EF4-FFF2-40B4-BE49-F238E27FC236}">
                  <a16:creationId xmlns:a16="http://schemas.microsoft.com/office/drawing/2014/main" id="{A1A508CE-9995-00D5-B4F1-A313CF29E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306"/>
              <a:ext cx="136" cy="43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7" name="Oval 61">
              <a:extLst>
                <a:ext uri="{FF2B5EF4-FFF2-40B4-BE49-F238E27FC236}">
                  <a16:creationId xmlns:a16="http://schemas.microsoft.com/office/drawing/2014/main" id="{57E8C4B9-C56C-B804-CDEE-12E96CCD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690"/>
              <a:ext cx="140" cy="11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8" name="Oval 62">
              <a:extLst>
                <a:ext uri="{FF2B5EF4-FFF2-40B4-BE49-F238E27FC236}">
                  <a16:creationId xmlns:a16="http://schemas.microsoft.com/office/drawing/2014/main" id="{6B7CA1A0-4403-8C41-666A-14E114B0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690"/>
              <a:ext cx="136" cy="11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39" name="Oval 63">
              <a:extLst>
                <a:ext uri="{FF2B5EF4-FFF2-40B4-BE49-F238E27FC236}">
                  <a16:creationId xmlns:a16="http://schemas.microsoft.com/office/drawing/2014/main" id="{DE1196DD-41D2-4955-1CA0-FE67635D4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251"/>
              <a:ext cx="140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0" name="Oval 64">
              <a:extLst>
                <a:ext uri="{FF2B5EF4-FFF2-40B4-BE49-F238E27FC236}">
                  <a16:creationId xmlns:a16="http://schemas.microsoft.com/office/drawing/2014/main" id="{829C9808-A005-3425-D53B-3B7404F4C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251"/>
              <a:ext cx="136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1" name="Rectangle 65">
              <a:extLst>
                <a:ext uri="{FF2B5EF4-FFF2-40B4-BE49-F238E27FC236}">
                  <a16:creationId xmlns:a16="http://schemas.microsoft.com/office/drawing/2014/main" id="{74192F9B-7B56-59D5-3378-D16B4F068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526"/>
              <a:ext cx="136" cy="21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2" name="Rectangle 66">
              <a:extLst>
                <a:ext uri="{FF2B5EF4-FFF2-40B4-BE49-F238E27FC236}">
                  <a16:creationId xmlns:a16="http://schemas.microsoft.com/office/drawing/2014/main" id="{6628FE17-6591-0E0B-F3FA-C1BA027B1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306"/>
              <a:ext cx="136" cy="43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3" name="Oval 67">
              <a:extLst>
                <a:ext uri="{FF2B5EF4-FFF2-40B4-BE49-F238E27FC236}">
                  <a16:creationId xmlns:a16="http://schemas.microsoft.com/office/drawing/2014/main" id="{440B9110-855F-A0F9-9A4A-8EA776A90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690"/>
              <a:ext cx="136" cy="11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4" name="Oval 68">
              <a:extLst>
                <a:ext uri="{FF2B5EF4-FFF2-40B4-BE49-F238E27FC236}">
                  <a16:creationId xmlns:a16="http://schemas.microsoft.com/office/drawing/2014/main" id="{8F48FC5A-AAEA-B574-FA2C-3BAFBF8F7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690"/>
              <a:ext cx="136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5" name="Oval 69">
              <a:extLst>
                <a:ext uri="{FF2B5EF4-FFF2-40B4-BE49-F238E27FC236}">
                  <a16:creationId xmlns:a16="http://schemas.microsoft.com/office/drawing/2014/main" id="{16E31402-FE28-A069-D597-1E20631E6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6" name="Oval 70">
              <a:extLst>
                <a:ext uri="{FF2B5EF4-FFF2-40B4-BE49-F238E27FC236}">
                  <a16:creationId xmlns:a16="http://schemas.microsoft.com/office/drawing/2014/main" id="{484E1087-EE40-08EE-2C08-E0DDF29AA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251"/>
              <a:ext cx="136" cy="1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7" name="Rectangle 71">
              <a:extLst>
                <a:ext uri="{FF2B5EF4-FFF2-40B4-BE49-F238E27FC236}">
                  <a16:creationId xmlns:a16="http://schemas.microsoft.com/office/drawing/2014/main" id="{C256797A-CCDE-F4BB-FC9E-AFA2F7743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526"/>
              <a:ext cx="137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8" name="Rectangle 72">
              <a:extLst>
                <a:ext uri="{FF2B5EF4-FFF2-40B4-BE49-F238E27FC236}">
                  <a16:creationId xmlns:a16="http://schemas.microsoft.com/office/drawing/2014/main" id="{605A177C-C194-4B8F-3E1A-034C5BA8F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526"/>
              <a:ext cx="136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49" name="Oval 73">
              <a:extLst>
                <a:ext uri="{FF2B5EF4-FFF2-40B4-BE49-F238E27FC236}">
                  <a16:creationId xmlns:a16="http://schemas.microsoft.com/office/drawing/2014/main" id="{499B9E0F-7C7F-DF7D-53EC-EFBC663D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690"/>
              <a:ext cx="137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0" name="Oval 74">
              <a:extLst>
                <a:ext uri="{FF2B5EF4-FFF2-40B4-BE49-F238E27FC236}">
                  <a16:creationId xmlns:a16="http://schemas.microsoft.com/office/drawing/2014/main" id="{E7ACB7E7-5E6B-7179-7582-A3E77893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690"/>
              <a:ext cx="136" cy="11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1" name="Oval 75">
              <a:extLst>
                <a:ext uri="{FF2B5EF4-FFF2-40B4-BE49-F238E27FC236}">
                  <a16:creationId xmlns:a16="http://schemas.microsoft.com/office/drawing/2014/main" id="{C0E949A7-066C-3A3C-0ADF-2909B2340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471"/>
              <a:ext cx="137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2" name="Oval 76">
              <a:extLst>
                <a:ext uri="{FF2B5EF4-FFF2-40B4-BE49-F238E27FC236}">
                  <a16:creationId xmlns:a16="http://schemas.microsoft.com/office/drawing/2014/main" id="{5AF1799A-4138-30CF-1F31-2EC1A5C3C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3" name="Rectangle 77">
              <a:extLst>
                <a:ext uri="{FF2B5EF4-FFF2-40B4-BE49-F238E27FC236}">
                  <a16:creationId xmlns:a16="http://schemas.microsoft.com/office/drawing/2014/main" id="{6B3EBBE1-00B3-C888-9FE4-C74A1D7E3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2526"/>
              <a:ext cx="136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4" name="Rectangle 78">
              <a:extLst>
                <a:ext uri="{FF2B5EF4-FFF2-40B4-BE49-F238E27FC236}">
                  <a16:creationId xmlns:a16="http://schemas.microsoft.com/office/drawing/2014/main" id="{6DCA6E0B-6EF4-8481-3A9F-9DE105038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2088"/>
              <a:ext cx="136" cy="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5" name="Oval 79">
              <a:extLst>
                <a:ext uri="{FF2B5EF4-FFF2-40B4-BE49-F238E27FC236}">
                  <a16:creationId xmlns:a16="http://schemas.microsoft.com/office/drawing/2014/main" id="{916B25A1-7ECA-83A0-6587-2290D3BE8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2690"/>
              <a:ext cx="136" cy="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6" name="Oval 80">
              <a:extLst>
                <a:ext uri="{FF2B5EF4-FFF2-40B4-BE49-F238E27FC236}">
                  <a16:creationId xmlns:a16="http://schemas.microsoft.com/office/drawing/2014/main" id="{4633FBD1-1609-CB1D-8D2C-7F239A7AC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2690"/>
              <a:ext cx="136" cy="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7" name="Oval 81">
              <a:extLst>
                <a:ext uri="{FF2B5EF4-FFF2-40B4-BE49-F238E27FC236}">
                  <a16:creationId xmlns:a16="http://schemas.microsoft.com/office/drawing/2014/main" id="{39FF326A-1AA9-46E4-1744-4CCA0FB5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2471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8" name="Oval 82">
              <a:extLst>
                <a:ext uri="{FF2B5EF4-FFF2-40B4-BE49-F238E27FC236}">
                  <a16:creationId xmlns:a16="http://schemas.microsoft.com/office/drawing/2014/main" id="{386A7C00-AB6E-32AD-7333-0D6C9CCE5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2033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59" name="Rectangle 83">
              <a:extLst>
                <a:ext uri="{FF2B5EF4-FFF2-40B4-BE49-F238E27FC236}">
                  <a16:creationId xmlns:a16="http://schemas.microsoft.com/office/drawing/2014/main" id="{79AF038C-8690-58BD-CF49-047354516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2088"/>
              <a:ext cx="136" cy="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60" name="Oval 84">
              <a:extLst>
                <a:ext uri="{FF2B5EF4-FFF2-40B4-BE49-F238E27FC236}">
                  <a16:creationId xmlns:a16="http://schemas.microsoft.com/office/drawing/2014/main" id="{5D16EFB9-30E7-8534-90CF-97214138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2690"/>
              <a:ext cx="136" cy="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61" name="Oval 85">
              <a:extLst>
                <a:ext uri="{FF2B5EF4-FFF2-40B4-BE49-F238E27FC236}">
                  <a16:creationId xmlns:a16="http://schemas.microsoft.com/office/drawing/2014/main" id="{DD558896-5AA7-CF16-B106-76491A087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2033"/>
              <a:ext cx="136" cy="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62" name="AutoShape 86">
              <a:extLst>
                <a:ext uri="{FF2B5EF4-FFF2-40B4-BE49-F238E27FC236}">
                  <a16:creationId xmlns:a16="http://schemas.microsoft.com/office/drawing/2014/main" id="{047DC57C-D50B-3D7C-D933-FFE6828D2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2855"/>
              <a:ext cx="46" cy="493"/>
            </a:xfrm>
            <a:prstGeom prst="upArrow">
              <a:avLst>
                <a:gd name="adj1" fmla="val 50000"/>
                <a:gd name="adj2" fmla="val 53591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63" name="AutoShape 87">
              <a:extLst>
                <a:ext uri="{FF2B5EF4-FFF2-40B4-BE49-F238E27FC236}">
                  <a16:creationId xmlns:a16="http://schemas.microsoft.com/office/drawing/2014/main" id="{BAD8A324-6D35-62F9-E911-E6C1E96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2855"/>
              <a:ext cx="45" cy="493"/>
            </a:xfrm>
            <a:prstGeom prst="upArrow">
              <a:avLst>
                <a:gd name="adj1" fmla="val 50000"/>
                <a:gd name="adj2" fmla="val 54782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64" name="AutoShape 88">
              <a:extLst>
                <a:ext uri="{FF2B5EF4-FFF2-40B4-BE49-F238E27FC236}">
                  <a16:creationId xmlns:a16="http://schemas.microsoft.com/office/drawing/2014/main" id="{095E7072-D770-1E44-4383-B86E53FF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855"/>
              <a:ext cx="48" cy="985"/>
            </a:xfrm>
            <a:prstGeom prst="upArrow">
              <a:avLst>
                <a:gd name="adj1" fmla="val 50000"/>
                <a:gd name="adj2" fmla="val 102613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65" name="AutoShape 89">
              <a:extLst>
                <a:ext uri="{FF2B5EF4-FFF2-40B4-BE49-F238E27FC236}">
                  <a16:creationId xmlns:a16="http://schemas.microsoft.com/office/drawing/2014/main" id="{476618A8-0F45-D0A5-9719-0DE1CBA47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855"/>
              <a:ext cx="46" cy="985"/>
            </a:xfrm>
            <a:prstGeom prst="upArrow">
              <a:avLst>
                <a:gd name="adj1" fmla="val 50000"/>
                <a:gd name="adj2" fmla="val 1070751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14" name="Rectangle 90">
              <a:extLst>
                <a:ext uri="{FF2B5EF4-FFF2-40B4-BE49-F238E27FC236}">
                  <a16:creationId xmlns:a16="http://schemas.microsoft.com/office/drawing/2014/main" id="{2EA2EF10-0874-2A12-6C52-3A49B9440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3327"/>
              <a:ext cx="4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</a:t>
              </a: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 B1</a:t>
              </a:r>
            </a:p>
          </p:txBody>
        </p:sp>
        <p:sp>
          <p:nvSpPr>
            <p:cNvPr id="103515" name="Rectangle 91">
              <a:extLst>
                <a:ext uri="{FF2B5EF4-FFF2-40B4-BE49-F238E27FC236}">
                  <a16:creationId xmlns:a16="http://schemas.microsoft.com/office/drawing/2014/main" id="{83E8C293-CEEE-359C-D9E8-2C90ACE85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820"/>
              <a:ext cx="4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</a:t>
              </a: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 B2</a:t>
              </a:r>
            </a:p>
          </p:txBody>
        </p:sp>
        <p:sp>
          <p:nvSpPr>
            <p:cNvPr id="103516" name="Rectangle 92">
              <a:extLst>
                <a:ext uri="{FF2B5EF4-FFF2-40B4-BE49-F238E27FC236}">
                  <a16:creationId xmlns:a16="http://schemas.microsoft.com/office/drawing/2014/main" id="{C7AEDCDE-C0DE-BADB-A39C-455A26B7F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327"/>
              <a:ext cx="47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Nicotin</a:t>
              </a:r>
              <a:r>
                <a:rPr lang="en-US" altLang="ru-RU" sz="16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-</a:t>
              </a:r>
            </a:p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amid</a:t>
              </a:r>
            </a:p>
          </p:txBody>
        </p:sp>
        <p:sp>
          <p:nvSpPr>
            <p:cNvPr id="103517" name="Rectangle 93">
              <a:extLst>
                <a:ext uri="{FF2B5EF4-FFF2-40B4-BE49-F238E27FC236}">
                  <a16:creationId xmlns:a16="http://schemas.microsoft.com/office/drawing/2014/main" id="{09BAC355-A47A-1D1C-B0F5-9C0D2C8FE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3820"/>
              <a:ext cx="709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Acidum</a:t>
              </a:r>
              <a:endParaRPr lang="en-US" alt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cis</a:t>
              </a:r>
              <a:r>
                <a:rPr lang="en-US" altLang="ru-RU" sz="1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-aconitum</a:t>
              </a:r>
            </a:p>
          </p:txBody>
        </p:sp>
        <p:sp>
          <p:nvSpPr>
            <p:cNvPr id="178270" name="AutoShape 94">
              <a:extLst>
                <a:ext uri="{FF2B5EF4-FFF2-40B4-BE49-F238E27FC236}">
                  <a16:creationId xmlns:a16="http://schemas.microsoft.com/office/drawing/2014/main" id="{E16710F5-B21F-D003-8BE3-D943B41C6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855"/>
              <a:ext cx="45" cy="493"/>
            </a:xfrm>
            <a:prstGeom prst="upArrow">
              <a:avLst>
                <a:gd name="adj1" fmla="val 50000"/>
                <a:gd name="adj2" fmla="val 54782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71" name="AutoShape 95">
              <a:extLst>
                <a:ext uri="{FF2B5EF4-FFF2-40B4-BE49-F238E27FC236}">
                  <a16:creationId xmlns:a16="http://schemas.microsoft.com/office/drawing/2014/main" id="{29C45C51-AD2B-B8CE-FF7D-094E5BB00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855"/>
              <a:ext cx="44" cy="985"/>
            </a:xfrm>
            <a:prstGeom prst="upArrow">
              <a:avLst>
                <a:gd name="adj1" fmla="val 50000"/>
                <a:gd name="adj2" fmla="val 111942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20" name="Rectangle 96">
              <a:extLst>
                <a:ext uri="{FF2B5EF4-FFF2-40B4-BE49-F238E27FC236}">
                  <a16:creationId xmlns:a16="http://schemas.microsoft.com/office/drawing/2014/main" id="{B2B0C344-2017-A5CA-921D-61E522947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327"/>
              <a:ext cx="60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fumaricum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21" name="Rectangle 97">
              <a:extLst>
                <a:ext uri="{FF2B5EF4-FFF2-40B4-BE49-F238E27FC236}">
                  <a16:creationId xmlns:a16="http://schemas.microsoft.com/office/drawing/2014/main" id="{15C2589A-A164-9860-8D54-7C664ED9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3820"/>
              <a:ext cx="52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a-</a:t>
              </a: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ketogl</a:t>
              </a:r>
              <a:r>
                <a:rPr lang="en-US" alt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</a:p>
          </p:txBody>
        </p:sp>
        <p:sp>
          <p:nvSpPr>
            <p:cNvPr id="178274" name="AutoShape 98">
              <a:extLst>
                <a:ext uri="{FF2B5EF4-FFF2-40B4-BE49-F238E27FC236}">
                  <a16:creationId xmlns:a16="http://schemas.microsoft.com/office/drawing/2014/main" id="{2304CDD8-1D9C-D591-2B46-0852D169F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855"/>
              <a:ext cx="47" cy="493"/>
            </a:xfrm>
            <a:prstGeom prst="upArrow">
              <a:avLst>
                <a:gd name="adj1" fmla="val 50000"/>
                <a:gd name="adj2" fmla="val 52451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75" name="AutoShape 99">
              <a:extLst>
                <a:ext uri="{FF2B5EF4-FFF2-40B4-BE49-F238E27FC236}">
                  <a16:creationId xmlns:a16="http://schemas.microsoft.com/office/drawing/2014/main" id="{15EBE3F7-342B-824B-B814-F72F4F4E5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855"/>
              <a:ext cx="44" cy="985"/>
            </a:xfrm>
            <a:prstGeom prst="upArrow">
              <a:avLst>
                <a:gd name="adj1" fmla="val 50000"/>
                <a:gd name="adj2" fmla="val 111942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24" name="Rectangle 100">
              <a:extLst>
                <a:ext uri="{FF2B5EF4-FFF2-40B4-BE49-F238E27FC236}">
                  <a16:creationId xmlns:a16="http://schemas.microsoft.com/office/drawing/2014/main" id="{67A7DEAB-9B6D-6BB2-506B-4BA87BDE5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327"/>
              <a:ext cx="46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succin</a:t>
              </a:r>
              <a:r>
                <a:rPr lang="en-US" altLang="ru-RU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</a:p>
          </p:txBody>
        </p:sp>
        <p:sp>
          <p:nvSpPr>
            <p:cNvPr id="103525" name="Rectangle 101">
              <a:extLst>
                <a:ext uri="{FF2B5EF4-FFF2-40B4-BE49-F238E27FC236}">
                  <a16:creationId xmlns:a16="http://schemas.microsoft.com/office/drawing/2014/main" id="{68247224-C06D-F96F-2F80-1BEF18F9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820"/>
              <a:ext cx="55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Baryum</a:t>
              </a:r>
              <a:endParaRPr lang="en-US" alt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oxalsucc</a:t>
              </a:r>
              <a:r>
                <a:rPr lang="en-US" alt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</a:p>
          </p:txBody>
        </p:sp>
        <p:sp>
          <p:nvSpPr>
            <p:cNvPr id="178278" name="AutoShape 102">
              <a:extLst>
                <a:ext uri="{FF2B5EF4-FFF2-40B4-BE49-F238E27FC236}">
                  <a16:creationId xmlns:a16="http://schemas.microsoft.com/office/drawing/2014/main" id="{59003E37-09EA-FE40-C039-D4446AEF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855"/>
              <a:ext cx="48" cy="493"/>
            </a:xfrm>
            <a:prstGeom prst="upArrow">
              <a:avLst>
                <a:gd name="adj1" fmla="val 50000"/>
                <a:gd name="adj2" fmla="val 51358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79" name="AutoShape 103">
              <a:extLst>
                <a:ext uri="{FF2B5EF4-FFF2-40B4-BE49-F238E27FC236}">
                  <a16:creationId xmlns:a16="http://schemas.microsoft.com/office/drawing/2014/main" id="{DBB4C6E5-998A-3DF3-B3D9-DCF42E3D4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855"/>
              <a:ext cx="46" cy="985"/>
            </a:xfrm>
            <a:prstGeom prst="upArrow">
              <a:avLst>
                <a:gd name="adj1" fmla="val 50000"/>
                <a:gd name="adj2" fmla="val 1070751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28" name="Rectangle 104">
              <a:extLst>
                <a:ext uri="{FF2B5EF4-FFF2-40B4-BE49-F238E27FC236}">
                  <a16:creationId xmlns:a16="http://schemas.microsoft.com/office/drawing/2014/main" id="{D8997306-8215-8CE3-35D6-2D81AF4D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3327"/>
              <a:ext cx="48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Natrium</a:t>
              </a: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pyruv</a:t>
              </a:r>
              <a:r>
                <a:rPr lang="en-US" alt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</a:p>
          </p:txBody>
        </p:sp>
        <p:sp>
          <p:nvSpPr>
            <p:cNvPr id="103529" name="Rectangle 105">
              <a:extLst>
                <a:ext uri="{FF2B5EF4-FFF2-40B4-BE49-F238E27FC236}">
                  <a16:creationId xmlns:a16="http://schemas.microsoft.com/office/drawing/2014/main" id="{89CB092C-BD29-5F7F-5C4C-88C68A143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3820"/>
              <a:ext cx="4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Cystein</a:t>
              </a:r>
              <a:endParaRPr lang="en-US" alt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78282" name="AutoShape 106">
              <a:extLst>
                <a:ext uri="{FF2B5EF4-FFF2-40B4-BE49-F238E27FC236}">
                  <a16:creationId xmlns:a16="http://schemas.microsoft.com/office/drawing/2014/main" id="{03BD5CF0-AFEE-A2E0-EAD7-61288DD78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2855"/>
              <a:ext cx="45" cy="493"/>
            </a:xfrm>
            <a:prstGeom prst="upArrow">
              <a:avLst>
                <a:gd name="adj1" fmla="val 50000"/>
                <a:gd name="adj2" fmla="val 54782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83" name="AutoShape 107">
              <a:extLst>
                <a:ext uri="{FF2B5EF4-FFF2-40B4-BE49-F238E27FC236}">
                  <a16:creationId xmlns:a16="http://schemas.microsoft.com/office/drawing/2014/main" id="{3A5A90D4-A7D0-D566-0109-D290B468A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855"/>
              <a:ext cx="45" cy="985"/>
            </a:xfrm>
            <a:prstGeom prst="upArrow">
              <a:avLst>
                <a:gd name="adj1" fmla="val 50000"/>
                <a:gd name="adj2" fmla="val 109454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32" name="Rectangle 108">
              <a:extLst>
                <a:ext uri="{FF2B5EF4-FFF2-40B4-BE49-F238E27FC236}">
                  <a16:creationId xmlns:a16="http://schemas.microsoft.com/office/drawing/2014/main" id="{E2BEA76D-974B-47C9-E15C-7E283A1C5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3327"/>
              <a:ext cx="3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NAD</a:t>
              </a:r>
            </a:p>
          </p:txBody>
        </p:sp>
        <p:sp>
          <p:nvSpPr>
            <p:cNvPr id="103533" name="Rectangle 109">
              <a:extLst>
                <a:ext uri="{FF2B5EF4-FFF2-40B4-BE49-F238E27FC236}">
                  <a16:creationId xmlns:a16="http://schemas.microsoft.com/office/drawing/2014/main" id="{EA594DA5-148F-8E30-BA94-5A1829F2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3820"/>
              <a:ext cx="3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CoA</a:t>
              </a:r>
            </a:p>
          </p:txBody>
        </p:sp>
        <p:sp>
          <p:nvSpPr>
            <p:cNvPr id="178286" name="AutoShape 110">
              <a:extLst>
                <a:ext uri="{FF2B5EF4-FFF2-40B4-BE49-F238E27FC236}">
                  <a16:creationId xmlns:a16="http://schemas.microsoft.com/office/drawing/2014/main" id="{84775A20-604B-AF2F-F551-97B225FE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855"/>
              <a:ext cx="45" cy="493"/>
            </a:xfrm>
            <a:prstGeom prst="upArrow">
              <a:avLst>
                <a:gd name="adj1" fmla="val 50000"/>
                <a:gd name="adj2" fmla="val 54782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87" name="AutoShape 111">
              <a:extLst>
                <a:ext uri="{FF2B5EF4-FFF2-40B4-BE49-F238E27FC236}">
                  <a16:creationId xmlns:a16="http://schemas.microsoft.com/office/drawing/2014/main" id="{5250F78A-D6E3-9B27-0E7C-C3C893AF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855"/>
              <a:ext cx="44" cy="985"/>
            </a:xfrm>
            <a:prstGeom prst="upArrow">
              <a:avLst>
                <a:gd name="adj1" fmla="val 50000"/>
                <a:gd name="adj2" fmla="val 111942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36" name="Rectangle 112">
              <a:extLst>
                <a:ext uri="{FF2B5EF4-FFF2-40B4-BE49-F238E27FC236}">
                  <a16:creationId xmlns:a16="http://schemas.microsoft.com/office/drawing/2014/main" id="{F89F9C12-560B-F07F-22A2-20399892C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327"/>
              <a:ext cx="5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Cerium</a:t>
              </a: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oxalicum</a:t>
              </a:r>
              <a:endParaRPr lang="en-US" alt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37" name="Rectangle 113">
              <a:extLst>
                <a:ext uri="{FF2B5EF4-FFF2-40B4-BE49-F238E27FC236}">
                  <a16:creationId xmlns:a16="http://schemas.microsoft.com/office/drawing/2014/main" id="{A3597F99-5399-9E34-B93D-6237315F8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3820"/>
              <a:ext cx="49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Mn</a:t>
              </a:r>
              <a:endParaRPr lang="en-US" alt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phosph</a:t>
              </a:r>
              <a:r>
                <a:rPr lang="en-US" alt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</a:p>
          </p:txBody>
        </p:sp>
        <p:sp>
          <p:nvSpPr>
            <p:cNvPr id="178290" name="AutoShape 114">
              <a:extLst>
                <a:ext uri="{FF2B5EF4-FFF2-40B4-BE49-F238E27FC236}">
                  <a16:creationId xmlns:a16="http://schemas.microsoft.com/office/drawing/2014/main" id="{8E611261-EE64-C33F-C50E-7DDD04A1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2855"/>
              <a:ext cx="44" cy="493"/>
            </a:xfrm>
            <a:prstGeom prst="upArrow">
              <a:avLst>
                <a:gd name="adj1" fmla="val 50000"/>
                <a:gd name="adj2" fmla="val 56027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291" name="AutoShape 115">
              <a:extLst>
                <a:ext uri="{FF2B5EF4-FFF2-40B4-BE49-F238E27FC236}">
                  <a16:creationId xmlns:a16="http://schemas.microsoft.com/office/drawing/2014/main" id="{2B539566-F76E-2498-2777-88E22D92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55"/>
              <a:ext cx="45" cy="985"/>
            </a:xfrm>
            <a:prstGeom prst="upArrow">
              <a:avLst>
                <a:gd name="adj1" fmla="val 50000"/>
                <a:gd name="adj2" fmla="val 109454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40" name="Rectangle 116">
              <a:extLst>
                <a:ext uri="{FF2B5EF4-FFF2-40B4-BE49-F238E27FC236}">
                  <a16:creationId xmlns:a16="http://schemas.microsoft.com/office/drawing/2014/main" id="{B425D72D-2C25-2CFE-C5C2-8F8D6331A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3327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Pulsatilla</a:t>
              </a:r>
              <a:endParaRPr lang="en-US" alt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41" name="Rectangle 117">
              <a:extLst>
                <a:ext uri="{FF2B5EF4-FFF2-40B4-BE49-F238E27FC236}">
                  <a16:creationId xmlns:a16="http://schemas.microsoft.com/office/drawing/2014/main" id="{7139EE71-2590-6D4B-6A6A-8A85869F5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3820"/>
              <a:ext cx="49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Hepar</a:t>
              </a:r>
              <a:endParaRPr lang="en-US" alt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sulfuris</a:t>
              </a:r>
              <a:endParaRPr lang="en-US" alt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42" name="Rectangle 118">
              <a:extLst>
                <a:ext uri="{FF2B5EF4-FFF2-40B4-BE49-F238E27FC236}">
                  <a16:creationId xmlns:a16="http://schemas.microsoft.com/office/drawing/2014/main" id="{250F7BA1-EBD4-3F17-54D3-0470AC839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2833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</a:t>
              </a:r>
              <a:r>
                <a:rPr lang="en-US" altLang="ru-RU" sz="16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 C</a:t>
              </a:r>
            </a:p>
          </p:txBody>
        </p:sp>
        <p:sp>
          <p:nvSpPr>
            <p:cNvPr id="103543" name="Rectangle 119">
              <a:extLst>
                <a:ext uri="{FF2B5EF4-FFF2-40B4-BE49-F238E27FC236}">
                  <a16:creationId xmlns:a16="http://schemas.microsoft.com/office/drawing/2014/main" id="{80608FBD-D393-D5BA-5DC1-D956A071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2886"/>
              <a:ext cx="4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</a:t>
              </a: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 B6</a:t>
              </a:r>
            </a:p>
          </p:txBody>
        </p:sp>
        <p:sp>
          <p:nvSpPr>
            <p:cNvPr id="103544" name="Rectangle 120">
              <a:extLst>
                <a:ext uri="{FF2B5EF4-FFF2-40B4-BE49-F238E27FC236}">
                  <a16:creationId xmlns:a16="http://schemas.microsoft.com/office/drawing/2014/main" id="{E6F38DC2-A624-1464-7EDA-84D2AEA88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2833"/>
              <a:ext cx="48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citricum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45" name="Rectangle 121">
              <a:extLst>
                <a:ext uri="{FF2B5EF4-FFF2-40B4-BE49-F238E27FC236}">
                  <a16:creationId xmlns:a16="http://schemas.microsoft.com/office/drawing/2014/main" id="{8E957E45-7459-C3CC-0E68-C31460C2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2833"/>
              <a:ext cx="66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DL </a:t>
              </a:r>
              <a:r>
                <a:rPr lang="en-US" altLang="ru-RU" sz="16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malicum</a:t>
              </a:r>
              <a:endParaRPr lang="en-US" alt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46" name="Rectangle 122">
              <a:extLst>
                <a:ext uri="{FF2B5EF4-FFF2-40B4-BE49-F238E27FC236}">
                  <a16:creationId xmlns:a16="http://schemas.microsoft.com/office/drawing/2014/main" id="{5237B849-4D37-D807-3EB1-2A5F07A2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833"/>
              <a:ext cx="53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Natrium</a:t>
              </a: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oxalacet</a:t>
              </a:r>
              <a:r>
                <a:rPr lang="en-US" alt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</a:p>
          </p:txBody>
        </p:sp>
        <p:sp>
          <p:nvSpPr>
            <p:cNvPr id="103547" name="Rectangle 123">
              <a:extLst>
                <a:ext uri="{FF2B5EF4-FFF2-40B4-BE49-F238E27FC236}">
                  <a16:creationId xmlns:a16="http://schemas.microsoft.com/office/drawing/2014/main" id="{AF92DF4B-3276-112D-51C4-579A3E995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833"/>
              <a:ext cx="31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ATP</a:t>
              </a:r>
            </a:p>
          </p:txBody>
        </p:sp>
        <p:sp>
          <p:nvSpPr>
            <p:cNvPr id="103548" name="Rectangle 124">
              <a:extLst>
                <a:ext uri="{FF2B5EF4-FFF2-40B4-BE49-F238E27FC236}">
                  <a16:creationId xmlns:a16="http://schemas.microsoft.com/office/drawing/2014/main" id="{CF420326-4247-5279-3C5C-D0051886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" y="2833"/>
              <a:ext cx="49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l-GR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α</a:t>
              </a: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-</a:t>
              </a: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lipoic</a:t>
              </a:r>
              <a:endParaRPr lang="en-US" alt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altLang="ru-RU" sz="16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acic</a:t>
              </a:r>
              <a:endParaRPr lang="en-US" alt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49" name="Rectangle 125">
              <a:extLst>
                <a:ext uri="{FF2B5EF4-FFF2-40B4-BE49-F238E27FC236}">
                  <a16:creationId xmlns:a16="http://schemas.microsoft.com/office/drawing/2014/main" id="{0CE6495D-4C95-B936-26B7-15F429DB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2833"/>
              <a:ext cx="37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Mg</a:t>
              </a:r>
            </a:p>
            <a:p>
              <a:pPr algn="ctr" eaLnBrk="0" hangingPunct="0">
                <a:defRPr/>
              </a:pPr>
              <a:r>
                <a:rPr lang="en-US" altLang="ru-RU" sz="160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orotic</a:t>
              </a:r>
              <a:endParaRPr lang="en-US" alt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550" name="Rectangle 126">
              <a:extLst>
                <a:ext uri="{FF2B5EF4-FFF2-40B4-BE49-F238E27FC236}">
                  <a16:creationId xmlns:a16="http://schemas.microsoft.com/office/drawing/2014/main" id="{93C2EC18-8DC7-FF56-BC38-F1C884CAB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2833"/>
              <a:ext cx="4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6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Sulfur</a:t>
              </a:r>
            </a:p>
          </p:txBody>
        </p:sp>
        <p:sp>
          <p:nvSpPr>
            <p:cNvPr id="103551" name="Rectangle 127">
              <a:extLst>
                <a:ext uri="{FF2B5EF4-FFF2-40B4-BE49-F238E27FC236}">
                  <a16:creationId xmlns:a16="http://schemas.microsoft.com/office/drawing/2014/main" id="{53D022B7-2653-1C4C-CD3F-45F4F21E7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" y="1978"/>
              <a:ext cx="3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>
                <a:defRPr/>
              </a:pPr>
              <a:r>
                <a: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D10</a:t>
              </a:r>
            </a:p>
          </p:txBody>
        </p:sp>
        <p:sp>
          <p:nvSpPr>
            <p:cNvPr id="178304" name="AutoShape 128">
              <a:extLst>
                <a:ext uri="{FF2B5EF4-FFF2-40B4-BE49-F238E27FC236}">
                  <a16:creationId xmlns:a16="http://schemas.microsoft.com/office/drawing/2014/main" id="{216AD272-C566-F098-4D18-9C1990F936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49" y="1430"/>
              <a:ext cx="767" cy="548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05" name="Rectangle 129">
              <a:extLst>
                <a:ext uri="{FF2B5EF4-FFF2-40B4-BE49-F238E27FC236}">
                  <a16:creationId xmlns:a16="http://schemas.microsoft.com/office/drawing/2014/main" id="{CEFFEE4A-AD4F-0A16-870A-265C1B975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1447"/>
              <a:ext cx="71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Гомеопат.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ср-ва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06" name="AutoShape 130">
              <a:extLst>
                <a:ext uri="{FF2B5EF4-FFF2-40B4-BE49-F238E27FC236}">
                  <a16:creationId xmlns:a16="http://schemas.microsoft.com/office/drawing/2014/main" id="{423699F9-E2DC-0DD4-A939-6B50F72A99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0" y="1759"/>
              <a:ext cx="869" cy="329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07" name="Rectangle 131">
              <a:extLst>
                <a:ext uri="{FF2B5EF4-FFF2-40B4-BE49-F238E27FC236}">
                  <a16:creationId xmlns:a16="http://schemas.microsoft.com/office/drawing/2014/main" id="{909A7CEE-00DC-C3CF-A12D-BC3900285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1781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>
                  <a:solidFill>
                    <a:srgbClr val="000000"/>
                  </a:solidFill>
                  <a:latin typeface="Arial" panose="020B0604020202020204" pitchFamily="34" charset="0"/>
                </a:rPr>
                <a:t>Витамины</a:t>
              </a:r>
              <a:endParaRPr lang="en-US" altLang="ru-RU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08" name="AutoShape 132">
              <a:extLst>
                <a:ext uri="{FF2B5EF4-FFF2-40B4-BE49-F238E27FC236}">
                  <a16:creationId xmlns:a16="http://schemas.microsoft.com/office/drawing/2014/main" id="{0CC4F805-2CF1-34C4-DBC4-917474FD3B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80" y="1540"/>
              <a:ext cx="1587" cy="493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09" name="Rectangle 133">
              <a:extLst>
                <a:ext uri="{FF2B5EF4-FFF2-40B4-BE49-F238E27FC236}">
                  <a16:creationId xmlns:a16="http://schemas.microsoft.com/office/drawing/2014/main" id="{0DC74C13-BA9C-BEFE-6896-3147F165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563"/>
              <a:ext cx="1224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 dirty="0" err="1">
                  <a:solidFill>
                    <a:srgbClr val="006666"/>
                  </a:solidFill>
                  <a:latin typeface="Arial" panose="020B0604020202020204" pitchFamily="34" charset="0"/>
                </a:rPr>
                <a:t>Катализаторы</a:t>
              </a:r>
              <a:r>
                <a:rPr lang="en-US" altLang="ru-RU" sz="1600" dirty="0">
                  <a:solidFill>
                    <a:srgbClr val="0066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ru-RU" sz="1600" dirty="0" err="1">
                  <a:solidFill>
                    <a:srgbClr val="006666"/>
                  </a:solidFill>
                  <a:latin typeface="Arial" panose="020B0604020202020204" pitchFamily="34" charset="0"/>
                </a:rPr>
                <a:t>цикла</a:t>
              </a:r>
              <a:r>
                <a:rPr lang="en-US" altLang="ru-RU" sz="1600" dirty="0">
                  <a:solidFill>
                    <a:srgbClr val="0066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ru-RU" sz="1600" dirty="0" err="1">
                  <a:solidFill>
                    <a:srgbClr val="006666"/>
                  </a:solidFill>
                  <a:latin typeface="Arial" panose="020B0604020202020204" pitchFamily="34" charset="0"/>
                </a:rPr>
                <a:t>Кребса</a:t>
              </a:r>
              <a:endParaRPr lang="en-US" altLang="ru-RU" sz="1600" dirty="0">
                <a:solidFill>
                  <a:srgbClr val="0066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10" name="AutoShape 134">
              <a:extLst>
                <a:ext uri="{FF2B5EF4-FFF2-40B4-BE49-F238E27FC236}">
                  <a16:creationId xmlns:a16="http://schemas.microsoft.com/office/drawing/2014/main" id="{BF699C33-55CB-9071-CF8A-35305658A2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21" y="1595"/>
              <a:ext cx="716" cy="493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11" name="Rectangle 135">
              <a:extLst>
                <a:ext uri="{FF2B5EF4-FFF2-40B4-BE49-F238E27FC236}">
                  <a16:creationId xmlns:a16="http://schemas.microsoft.com/office/drawing/2014/main" id="{FAC60782-F7B0-B30C-8B7A-098079CD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1563"/>
              <a:ext cx="74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Другие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катализ.</a:t>
              </a:r>
            </a:p>
          </p:txBody>
        </p:sp>
        <p:sp>
          <p:nvSpPr>
            <p:cNvPr id="178312" name="AutoShape 136">
              <a:extLst>
                <a:ext uri="{FF2B5EF4-FFF2-40B4-BE49-F238E27FC236}">
                  <a16:creationId xmlns:a16="http://schemas.microsoft.com/office/drawing/2014/main" id="{4DF61ED1-FFF0-00EB-2CB6-76E52B6A56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35" y="1101"/>
              <a:ext cx="716" cy="494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13" name="Rectangle 137">
              <a:extLst>
                <a:ext uri="{FF2B5EF4-FFF2-40B4-BE49-F238E27FC236}">
                  <a16:creationId xmlns:a16="http://schemas.microsoft.com/office/drawing/2014/main" id="{2EBEFBF9-A588-E101-13A8-FD2BD2683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1070"/>
              <a:ext cx="71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Микро-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элементы</a:t>
              </a:r>
            </a:p>
          </p:txBody>
        </p:sp>
        <p:sp>
          <p:nvSpPr>
            <p:cNvPr id="178314" name="AutoShape 138">
              <a:extLst>
                <a:ext uri="{FF2B5EF4-FFF2-40B4-BE49-F238E27FC236}">
                  <a16:creationId xmlns:a16="http://schemas.microsoft.com/office/drawing/2014/main" id="{95F27217-4C51-0959-13A8-D7EEE8CAFA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11" y="992"/>
              <a:ext cx="716" cy="493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315" name="Rectangle 139">
              <a:extLst>
                <a:ext uri="{FF2B5EF4-FFF2-40B4-BE49-F238E27FC236}">
                  <a16:creationId xmlns:a16="http://schemas.microsoft.com/office/drawing/2014/main" id="{E68E3418-A4AE-64A3-1E17-56C150266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960"/>
              <a:ext cx="610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Амино-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000000"/>
                  </a:solidFill>
                  <a:latin typeface="Arial" panose="020B0604020202020204" pitchFamily="34" charset="0"/>
                </a:rPr>
                <a:t>кислоты</a:t>
              </a:r>
            </a:p>
          </p:txBody>
        </p:sp>
        <p:sp>
          <p:nvSpPr>
            <p:cNvPr id="178316" name="Line 140">
              <a:extLst>
                <a:ext uri="{FF2B5EF4-FFF2-40B4-BE49-F238E27FC236}">
                  <a16:creationId xmlns:a16="http://schemas.microsoft.com/office/drawing/2014/main" id="{88FE51C1-F453-E596-0A5D-AFF10142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1545"/>
              <a:ext cx="0" cy="9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Номер слайда 3">
            <a:extLst>
              <a:ext uri="{FF2B5EF4-FFF2-40B4-BE49-F238E27FC236}">
                <a16:creationId xmlns:a16="http://schemas.microsoft.com/office/drawing/2014/main" id="{D23CFA35-193D-9BB0-AB46-8D45198E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BC39E6-70C4-4448-ADA5-82AC41FEC717}" type="slidenum">
              <a:rPr lang="de-DE" altLang="ru-RU" sz="12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de-DE" altLang="ru-RU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79203" name="Picture 6" descr="Citrat-Cyclus">
            <a:extLst>
              <a:ext uri="{FF2B5EF4-FFF2-40B4-BE49-F238E27FC236}">
                <a16:creationId xmlns:a16="http://schemas.microsoft.com/office/drawing/2014/main" id="{2F7FFEF5-B816-4241-100B-35062F1D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4" y="0"/>
            <a:ext cx="4954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Rectangle 7">
            <a:extLst>
              <a:ext uri="{FF2B5EF4-FFF2-40B4-BE49-F238E27FC236}">
                <a16:creationId xmlns:a16="http://schemas.microsoft.com/office/drawing/2014/main" id="{E2AC24A1-613A-41D9-E85C-0DB9D44D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412875"/>
            <a:ext cx="403383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Коэнзим </a:t>
            </a:r>
            <a:r>
              <a:rPr lang="ru-RU" altLang="ru-RU" sz="28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композитум</a:t>
            </a:r>
            <a:r>
              <a:rPr lang="de-DE" alt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: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Устранение блокады метаболических процессов, например, цикла лимонной кислоты</a:t>
            </a:r>
            <a:endParaRPr lang="de-DE" altLang="ru-RU" sz="2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C6257C5-766D-1AF5-3FA0-BE796F9A8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Коэнзим </a:t>
            </a:r>
            <a:r>
              <a:rPr lang="ru-RU" altLang="ru-RU" sz="28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композитум</a:t>
            </a:r>
            <a:endParaRPr lang="ru-RU" altLang="ru-RU" sz="2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13CE7340-5330-139A-4F8B-4FEA36C307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022350"/>
            <a:ext cx="9144000" cy="5867400"/>
          </a:xfrm>
        </p:spPr>
        <p:txBody>
          <a:bodyPr>
            <a:normAutofit/>
          </a:bodyPr>
          <a:lstStyle/>
          <a:p>
            <a:pPr lvl="1" algn="just" eaLnBrk="1" hangingPunct="1">
              <a:buFontTx/>
              <a:buNone/>
            </a:pPr>
            <a:r>
              <a:rPr lang="ru-RU" alt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b="1" u="sng" dirty="0">
                <a:solidFill>
                  <a:srgbClr val="0000CC"/>
                </a:solidFill>
                <a:latin typeface="Arial Black" panose="020B0A04020102020204" pitchFamily="34" charset="0"/>
              </a:rPr>
              <a:t>Фармакологическое действие </a:t>
            </a:r>
          </a:p>
          <a:p>
            <a:pPr lvl="1" algn="just" eaLnBrk="1" hangingPunct="1">
              <a:buFontTx/>
              <a:buNone/>
            </a:pPr>
            <a:r>
              <a:rPr lang="ru-RU" altLang="ru-RU" sz="2000" dirty="0"/>
              <a:t>для активации тканевого дыхания и окислительно-восстановительных процессов (на уровне цикла Кребса и неспецифических катализаторов).</a:t>
            </a:r>
            <a:r>
              <a:rPr lang="ru-RU" altLang="ru-RU" sz="2400" dirty="0"/>
              <a:t> </a:t>
            </a:r>
          </a:p>
          <a:p>
            <a:pPr eaLnBrk="1" hangingPunct="1">
              <a:buFontTx/>
              <a:buNone/>
            </a:pPr>
            <a:r>
              <a:rPr lang="ru-RU" altLang="ru-RU" u="sng" dirty="0">
                <a:solidFill>
                  <a:srgbClr val="0000CC"/>
                </a:solidFill>
                <a:latin typeface="Arial Black" panose="020B0A04020102020204" pitchFamily="34" charset="0"/>
              </a:rPr>
              <a:t>Показания </a:t>
            </a:r>
          </a:p>
          <a:p>
            <a:pPr lvl="1" algn="just" eaLnBrk="1" hangingPunct="1"/>
            <a:r>
              <a:rPr lang="ru-RU" altLang="ru-RU" sz="2000" dirty="0"/>
              <a:t>хронических вялотекущих заболеваниях </a:t>
            </a:r>
          </a:p>
          <a:p>
            <a:pPr lvl="1" algn="just" eaLnBrk="1" hangingPunct="1"/>
            <a:r>
              <a:rPr lang="ru-RU" altLang="ru-RU" sz="2000" dirty="0"/>
              <a:t>гиповитаминозах, состояниях психического и физического истощения</a:t>
            </a:r>
          </a:p>
          <a:p>
            <a:pPr lvl="1" algn="just" eaLnBrk="1" hangingPunct="1"/>
            <a:r>
              <a:rPr lang="ru-RU" altLang="ru-RU" sz="2000" dirty="0" err="1"/>
              <a:t>реконвалисценции</a:t>
            </a:r>
            <a:r>
              <a:rPr lang="ru-RU" altLang="ru-RU" sz="2000" dirty="0"/>
              <a:t> после тяжелых инфекционных заболеваний</a:t>
            </a:r>
          </a:p>
          <a:p>
            <a:pPr lvl="1" algn="just" eaLnBrk="1" hangingPunct="1"/>
            <a:r>
              <a:rPr lang="ru-RU" altLang="ru-RU" sz="2000" dirty="0"/>
              <a:t>интоксикации различного генеза</a:t>
            </a:r>
          </a:p>
          <a:p>
            <a:pPr lvl="1" algn="just" eaLnBrk="1" hangingPunct="1"/>
            <a:r>
              <a:rPr lang="ru-RU" altLang="ru-RU" sz="2000" dirty="0"/>
              <a:t>нарушениях центрального и периферического кровообращения, микроциркуляции</a:t>
            </a:r>
          </a:p>
          <a:p>
            <a:pPr lvl="1" algn="just" eaLnBrk="1" hangingPunct="1"/>
            <a:r>
              <a:rPr lang="ru-RU" altLang="ru-RU" sz="2000" dirty="0"/>
              <a:t>доброкачественных и злокачественных новообразованиях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2BE66A43-8C28-9420-A250-6D4B6D1F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9697"/>
            <a:ext cx="8229600" cy="91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b="1" dirty="0">
                <a:solidFill>
                  <a:srgbClr val="003399"/>
                </a:solidFill>
                <a:latin typeface="Arial Black" panose="020B0A04020102020204" pitchFamily="34" charset="0"/>
              </a:rPr>
              <a:t>Убихинон </a:t>
            </a:r>
            <a:r>
              <a:rPr lang="ru-RU" altLang="ru-RU" sz="3200" b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endParaRPr lang="ru-RU" altLang="ru-RU" sz="3200" b="1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26C9024-BF99-74E7-D216-3B6A93EBC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Фармакологическое действие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/>
              <a:t>    для стимуляции и регуляции деятельности заблокированных внутриклеточных ферментных систем (на уровне дыхательной цепи митохондрий)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>
                <a:solidFill>
                  <a:srgbClr val="0033CC"/>
                </a:solidFill>
                <a:latin typeface="Arial Black" panose="020B0A04020102020204" pitchFamily="34" charset="0"/>
              </a:rPr>
              <a:t>Показания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/>
              <a:t>различных хронических и дегенеративных заболеваниях органов и систем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/>
              <a:t>интоксикационном синдроме, в т.ч. при инфекционно-воспалительных заболеваниях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/>
              <a:t>нарушениях обмена веществ ( в т.ч. при атеросклерозе, подагре, </a:t>
            </a:r>
            <a:r>
              <a:rPr lang="ru-RU" altLang="ru-RU" sz="2000" dirty="0" err="1"/>
              <a:t>желчекаменной</a:t>
            </a:r>
            <a:r>
              <a:rPr lang="ru-RU" altLang="ru-RU" sz="2000" dirty="0"/>
              <a:t> болезни, почечнокаменной болезни и т.п. )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/>
              <a:t>резистентности к терапии вследствие применения антибиотико- и гормонотерапии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/>
              <a:t>осложнениях после проведения химио- и лучевой терапии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/>
              <a:t>доброкачественных и злокачественных новообразованиях.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заболеваний желудочно-кишечного тракта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расстройство различных видов обмена (белкового, липидного, углеводного, водно-электролитного, витаминного) вследствие нарушения всасывания веществ в ЖКТ</a:t>
            </a:r>
          </a:p>
          <a:p>
            <a:r>
              <a:rPr lang="ru-RU" sz="2400" dirty="0"/>
              <a:t>патологическая </a:t>
            </a:r>
            <a:r>
              <a:rPr lang="ru-RU" sz="2400" dirty="0" err="1"/>
              <a:t>импульсация</a:t>
            </a:r>
            <a:r>
              <a:rPr lang="ru-RU" sz="2400" dirty="0"/>
              <a:t> из внутренних органов</a:t>
            </a:r>
          </a:p>
          <a:p>
            <a:r>
              <a:rPr lang="ru-RU" sz="2400" dirty="0" err="1"/>
              <a:t>преморбидная</a:t>
            </a:r>
            <a:r>
              <a:rPr lang="ru-RU" sz="2400" dirty="0"/>
              <a:t> вегетативно-эндокринная дисфункция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784353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D4AEDDA-09F3-17F2-E8EC-DC58444AB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879" y="35651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ru-RU" sz="32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Убихинон</a:t>
            </a:r>
            <a:r>
              <a:rPr lang="en-US" altLang="ru-RU" sz="32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sz="32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композитум</a:t>
            </a:r>
            <a:endParaRPr lang="de-DE" altLang="ru-RU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3FB81191-80B9-913E-FFA0-0EE77F4B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5840437"/>
            <a:ext cx="3046412" cy="52065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Хиноны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ru-RU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A9AFA521-8535-53DE-8CCB-BEC047BE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047" y="5335589"/>
            <a:ext cx="103233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alt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Acidum</a:t>
            </a:r>
          </a:p>
          <a:p>
            <a:pPr algn="ctr" eaLnBrk="0" hangingPunct="0">
              <a:defRPr/>
            </a:pPr>
            <a:r>
              <a:rPr lang="en-US" alt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(L+) lacticum</a:t>
            </a: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D2E5C527-0C47-91D3-1BA4-7888336C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539" y="5335589"/>
            <a:ext cx="92012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alt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Manganum</a:t>
            </a:r>
          </a:p>
          <a:p>
            <a:pPr algn="ctr" eaLnBrk="0" hangingPunct="0">
              <a:defRPr/>
            </a:pPr>
            <a:r>
              <a:rPr lang="en-US" alt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phosph.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057529B2-D4DF-49AA-C862-241E1EBF1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808" y="5335589"/>
            <a:ext cx="993863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alt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Para-benzo-</a:t>
            </a:r>
          </a:p>
          <a:p>
            <a:pPr algn="ctr" eaLnBrk="0" hangingPunct="0">
              <a:defRPr/>
            </a:pPr>
            <a:r>
              <a:rPr lang="en-US" alt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chinon</a:t>
            </a:r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id="{B14B2269-61BD-462D-1DA8-D1AC023D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843589"/>
            <a:ext cx="2679700" cy="5206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Потенцированные аллопатические препараты</a:t>
            </a:r>
          </a:p>
        </p:txBody>
      </p:sp>
      <p:sp>
        <p:nvSpPr>
          <p:cNvPr id="182280" name="Rectangle 8">
            <a:extLst>
              <a:ext uri="{FF2B5EF4-FFF2-40B4-BE49-F238E27FC236}">
                <a16:creationId xmlns:a16="http://schemas.microsoft.com/office/drawing/2014/main" id="{4385B83A-9CDB-15DE-867F-F74B467D2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9" y="5853114"/>
            <a:ext cx="3316287" cy="52065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err="1">
                <a:solidFill>
                  <a:srgbClr val="006666"/>
                </a:solidFill>
                <a:latin typeface="Arial" panose="020B0604020202020204" pitchFamily="34" charset="0"/>
              </a:rPr>
              <a:t>Антидегенеративные</a:t>
            </a:r>
            <a:r>
              <a:rPr lang="en-US" altLang="ru-RU" sz="1400" b="1" dirty="0">
                <a:solidFill>
                  <a:srgbClr val="006666"/>
                </a:solidFill>
                <a:latin typeface="Arial" panose="020B0604020202020204" pitchFamily="34" charset="0"/>
              </a:rPr>
              <a:t> и </a:t>
            </a:r>
            <a:r>
              <a:rPr lang="en-US" altLang="ru-RU" sz="1400" b="1" dirty="0" err="1">
                <a:solidFill>
                  <a:srgbClr val="006666"/>
                </a:solidFill>
                <a:latin typeface="Arial" panose="020B0604020202020204" pitchFamily="34" charset="0"/>
              </a:rPr>
              <a:t>противораковые</a:t>
            </a:r>
            <a:r>
              <a:rPr lang="en-US" altLang="ru-RU" sz="1400" b="1" dirty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6666"/>
                </a:solidFill>
                <a:latin typeface="Arial" panose="020B0604020202020204" pitchFamily="34" charset="0"/>
              </a:rPr>
              <a:t>препараты</a:t>
            </a:r>
            <a:endParaRPr lang="en-US" altLang="ru-RU" sz="1400" b="1" dirty="0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grpSp>
        <p:nvGrpSpPr>
          <p:cNvPr id="182281" name="Group 9">
            <a:extLst>
              <a:ext uri="{FF2B5EF4-FFF2-40B4-BE49-F238E27FC236}">
                <a16:creationId xmlns:a16="http://schemas.microsoft.com/office/drawing/2014/main" id="{9279006D-1813-3B2D-64FD-372184FA89B9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1412875"/>
            <a:ext cx="8805863" cy="4184606"/>
            <a:chOff x="165" y="1200"/>
            <a:chExt cx="5547" cy="2673"/>
          </a:xfrm>
        </p:grpSpPr>
        <p:sp>
          <p:nvSpPr>
            <p:cNvPr id="182283" name="Line 10">
              <a:extLst>
                <a:ext uri="{FF2B5EF4-FFF2-40B4-BE49-F238E27FC236}">
                  <a16:creationId xmlns:a16="http://schemas.microsoft.com/office/drawing/2014/main" id="{BA9D022D-6065-A1A1-BE68-4213DBF36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" y="2352"/>
              <a:ext cx="49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284" name="Line 11">
              <a:extLst>
                <a:ext uri="{FF2B5EF4-FFF2-40B4-BE49-F238E27FC236}">
                  <a16:creationId xmlns:a16="http://schemas.microsoft.com/office/drawing/2014/main" id="{C20B2E35-D6BC-320E-81D5-372605730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" y="2544"/>
              <a:ext cx="49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285" name="Line 12">
              <a:extLst>
                <a:ext uri="{FF2B5EF4-FFF2-40B4-BE49-F238E27FC236}">
                  <a16:creationId xmlns:a16="http://schemas.microsoft.com/office/drawing/2014/main" id="{666954DF-8964-DDFA-7FE0-A8DEF56B9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" y="1968"/>
              <a:ext cx="49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286" name="Line 13">
              <a:extLst>
                <a:ext uri="{FF2B5EF4-FFF2-40B4-BE49-F238E27FC236}">
                  <a16:creationId xmlns:a16="http://schemas.microsoft.com/office/drawing/2014/main" id="{14E61DA4-963D-7720-9566-EAD085C17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" y="2160"/>
              <a:ext cx="49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287" name="Line 14">
              <a:extLst>
                <a:ext uri="{FF2B5EF4-FFF2-40B4-BE49-F238E27FC236}">
                  <a16:creationId xmlns:a16="http://schemas.microsoft.com/office/drawing/2014/main" id="{5F591F86-BB39-1CEF-067F-14B6891A2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733"/>
              <a:ext cx="0" cy="10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288" name="Rectangle 15">
              <a:extLst>
                <a:ext uri="{FF2B5EF4-FFF2-40B4-BE49-F238E27FC236}">
                  <a16:creationId xmlns:a16="http://schemas.microsoft.com/office/drawing/2014/main" id="{BC035910-2715-FBB1-D342-6924FA413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448"/>
              <a:ext cx="2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FFFFFF"/>
                  </a:solidFill>
                  <a:latin typeface="Arial" panose="020B0604020202020204" pitchFamily="34" charset="0"/>
                </a:rPr>
                <a:t>D4</a:t>
              </a:r>
            </a:p>
          </p:txBody>
        </p:sp>
        <p:sp>
          <p:nvSpPr>
            <p:cNvPr id="182289" name="Rectangle 16">
              <a:extLst>
                <a:ext uri="{FF2B5EF4-FFF2-40B4-BE49-F238E27FC236}">
                  <a16:creationId xmlns:a16="http://schemas.microsoft.com/office/drawing/2014/main" id="{1EA7DC9A-D57F-28A4-F99B-8890BA9C2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256"/>
              <a:ext cx="2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FFFFFF"/>
                  </a:solidFill>
                  <a:latin typeface="Arial" panose="020B0604020202020204" pitchFamily="34" charset="0"/>
                </a:rPr>
                <a:t>D6</a:t>
              </a:r>
            </a:p>
          </p:txBody>
        </p:sp>
        <p:sp>
          <p:nvSpPr>
            <p:cNvPr id="182290" name="Rectangle 17">
              <a:extLst>
                <a:ext uri="{FF2B5EF4-FFF2-40B4-BE49-F238E27FC236}">
                  <a16:creationId xmlns:a16="http://schemas.microsoft.com/office/drawing/2014/main" id="{DD0367B6-5A40-30C5-291A-BA5141CFF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2352"/>
              <a:ext cx="12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1" name="Rectangle 18">
              <a:extLst>
                <a:ext uri="{FF2B5EF4-FFF2-40B4-BE49-F238E27FC236}">
                  <a16:creationId xmlns:a16="http://schemas.microsoft.com/office/drawing/2014/main" id="{019C7FF2-B688-A68F-5D51-DB2DF69E2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52"/>
              <a:ext cx="12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2" name="Oval 19">
              <a:extLst>
                <a:ext uri="{FF2B5EF4-FFF2-40B4-BE49-F238E27FC236}">
                  <a16:creationId xmlns:a16="http://schemas.microsoft.com/office/drawing/2014/main" id="{BFB03989-0312-9A11-AD44-44CF14DAE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2688"/>
              <a:ext cx="128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3" name="Oval 20">
              <a:extLst>
                <a:ext uri="{FF2B5EF4-FFF2-40B4-BE49-F238E27FC236}">
                  <a16:creationId xmlns:a16="http://schemas.microsoft.com/office/drawing/2014/main" id="{1340549E-C0F7-D9A0-9ABC-97D32F662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688"/>
              <a:ext cx="128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4" name="Oval 21">
              <a:extLst>
                <a:ext uri="{FF2B5EF4-FFF2-40B4-BE49-F238E27FC236}">
                  <a16:creationId xmlns:a16="http://schemas.microsoft.com/office/drawing/2014/main" id="{BB338F5D-9FB5-F8AE-F887-5A0A886B1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2304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5" name="Oval 22">
              <a:extLst>
                <a:ext uri="{FF2B5EF4-FFF2-40B4-BE49-F238E27FC236}">
                  <a16:creationId xmlns:a16="http://schemas.microsoft.com/office/drawing/2014/main" id="{520388B8-FA0A-0F6E-C579-6E0AFD520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04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6" name="Rectangle 23">
              <a:extLst>
                <a:ext uri="{FF2B5EF4-FFF2-40B4-BE49-F238E27FC236}">
                  <a16:creationId xmlns:a16="http://schemas.microsoft.com/office/drawing/2014/main" id="{75F4D092-FECA-0554-07EE-3DDF4E231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352"/>
              <a:ext cx="12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7" name="Rectangle 24">
              <a:extLst>
                <a:ext uri="{FF2B5EF4-FFF2-40B4-BE49-F238E27FC236}">
                  <a16:creationId xmlns:a16="http://schemas.microsoft.com/office/drawing/2014/main" id="{84669822-4073-3BF5-CA2C-75E43253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2352"/>
              <a:ext cx="12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8" name="Oval 25">
              <a:extLst>
                <a:ext uri="{FF2B5EF4-FFF2-40B4-BE49-F238E27FC236}">
                  <a16:creationId xmlns:a16="http://schemas.microsoft.com/office/drawing/2014/main" id="{29A0B343-1DBB-E13B-FDE6-19401D18D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688"/>
              <a:ext cx="128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299" name="Oval 26">
              <a:extLst>
                <a:ext uri="{FF2B5EF4-FFF2-40B4-BE49-F238E27FC236}">
                  <a16:creationId xmlns:a16="http://schemas.microsoft.com/office/drawing/2014/main" id="{FACBE56C-58F6-8381-1370-B4BD8AB99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2688"/>
              <a:ext cx="128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0" name="Oval 27">
              <a:extLst>
                <a:ext uri="{FF2B5EF4-FFF2-40B4-BE49-F238E27FC236}">
                  <a16:creationId xmlns:a16="http://schemas.microsoft.com/office/drawing/2014/main" id="{6E6E6852-3243-7E67-5723-3BE1BEBE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304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1" name="Oval 28">
              <a:extLst>
                <a:ext uri="{FF2B5EF4-FFF2-40B4-BE49-F238E27FC236}">
                  <a16:creationId xmlns:a16="http://schemas.microsoft.com/office/drawing/2014/main" id="{48EA9EAC-B368-B993-D2D8-26CB2DC32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2304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2" name="Rectangle 29">
              <a:extLst>
                <a:ext uri="{FF2B5EF4-FFF2-40B4-BE49-F238E27FC236}">
                  <a16:creationId xmlns:a16="http://schemas.microsoft.com/office/drawing/2014/main" id="{4A182764-5EDD-D8B5-5B63-39B4AEF0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352"/>
              <a:ext cx="129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3" name="Rectangle 30">
              <a:extLst>
                <a:ext uri="{FF2B5EF4-FFF2-40B4-BE49-F238E27FC236}">
                  <a16:creationId xmlns:a16="http://schemas.microsoft.com/office/drawing/2014/main" id="{527F0114-1830-0C98-3B26-1FA5AE9B6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" y="2160"/>
              <a:ext cx="129" cy="576"/>
            </a:xfrm>
            <a:prstGeom prst="rect">
              <a:avLst/>
            </a:prstGeom>
            <a:solidFill>
              <a:srgbClr val="D931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4" name="Oval 31">
              <a:extLst>
                <a:ext uri="{FF2B5EF4-FFF2-40B4-BE49-F238E27FC236}">
                  <a16:creationId xmlns:a16="http://schemas.microsoft.com/office/drawing/2014/main" id="{87569944-5C4C-1F76-DD1F-7654ACF35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688"/>
              <a:ext cx="129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5" name="Oval 32">
              <a:extLst>
                <a:ext uri="{FF2B5EF4-FFF2-40B4-BE49-F238E27FC236}">
                  <a16:creationId xmlns:a16="http://schemas.microsoft.com/office/drawing/2014/main" id="{7B1F2C67-35E3-0750-1524-E6933D062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" y="2688"/>
              <a:ext cx="129" cy="96"/>
            </a:xfrm>
            <a:prstGeom prst="ellipse">
              <a:avLst/>
            </a:prstGeom>
            <a:solidFill>
              <a:srgbClr val="D931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6" name="Oval 33">
              <a:extLst>
                <a:ext uri="{FF2B5EF4-FFF2-40B4-BE49-F238E27FC236}">
                  <a16:creationId xmlns:a16="http://schemas.microsoft.com/office/drawing/2014/main" id="{73901275-154A-3843-DF87-EA8BB9E6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304"/>
              <a:ext cx="129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7" name="Oval 34">
              <a:extLst>
                <a:ext uri="{FF2B5EF4-FFF2-40B4-BE49-F238E27FC236}">
                  <a16:creationId xmlns:a16="http://schemas.microsoft.com/office/drawing/2014/main" id="{79577349-B52C-5505-666D-E3BCF1688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" y="2112"/>
              <a:ext cx="129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8" name="Rectangle 35">
              <a:extLst>
                <a:ext uri="{FF2B5EF4-FFF2-40B4-BE49-F238E27FC236}">
                  <a16:creationId xmlns:a16="http://schemas.microsoft.com/office/drawing/2014/main" id="{E67B082D-5752-0204-5417-B3C1CC48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2544"/>
              <a:ext cx="12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09" name="Rectangle 36">
              <a:extLst>
                <a:ext uri="{FF2B5EF4-FFF2-40B4-BE49-F238E27FC236}">
                  <a16:creationId xmlns:a16="http://schemas.microsoft.com/office/drawing/2014/main" id="{8B05BFA3-D2EF-FB0C-673E-7CF3A917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2544"/>
              <a:ext cx="12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0" name="Oval 37">
              <a:extLst>
                <a:ext uri="{FF2B5EF4-FFF2-40B4-BE49-F238E27FC236}">
                  <a16:creationId xmlns:a16="http://schemas.microsoft.com/office/drawing/2014/main" id="{AAE235EA-5D94-C668-B8A2-C992AEDA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2688"/>
              <a:ext cx="128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1" name="Oval 38">
              <a:extLst>
                <a:ext uri="{FF2B5EF4-FFF2-40B4-BE49-F238E27FC236}">
                  <a16:creationId xmlns:a16="http://schemas.microsoft.com/office/drawing/2014/main" id="{881AEF26-190C-CC99-60C3-3DFCD0B39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2688"/>
              <a:ext cx="128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2" name="Oval 39">
              <a:extLst>
                <a:ext uri="{FF2B5EF4-FFF2-40B4-BE49-F238E27FC236}">
                  <a16:creationId xmlns:a16="http://schemas.microsoft.com/office/drawing/2014/main" id="{BE29436A-CAC2-532A-D6EF-E2309475F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2496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3" name="Oval 40">
              <a:extLst>
                <a:ext uri="{FF2B5EF4-FFF2-40B4-BE49-F238E27FC236}">
                  <a16:creationId xmlns:a16="http://schemas.microsoft.com/office/drawing/2014/main" id="{6372C625-8282-1416-0D80-84F04AAF6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2496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4" name="Rectangle 41">
              <a:extLst>
                <a:ext uri="{FF2B5EF4-FFF2-40B4-BE49-F238E27FC236}">
                  <a16:creationId xmlns:a16="http://schemas.microsoft.com/office/drawing/2014/main" id="{3755A871-A131-B1F5-EA48-1E644B25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544"/>
              <a:ext cx="130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5" name="Rectangle 42">
              <a:extLst>
                <a:ext uri="{FF2B5EF4-FFF2-40B4-BE49-F238E27FC236}">
                  <a16:creationId xmlns:a16="http://schemas.microsoft.com/office/drawing/2014/main" id="{90E142C7-BCAE-AEED-9247-B659952D3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544"/>
              <a:ext cx="12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6" name="Oval 43">
              <a:extLst>
                <a:ext uri="{FF2B5EF4-FFF2-40B4-BE49-F238E27FC236}">
                  <a16:creationId xmlns:a16="http://schemas.microsoft.com/office/drawing/2014/main" id="{0AC64998-A8CE-8F4A-F826-5BF8C8F12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688"/>
              <a:ext cx="130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7" name="Oval 44">
              <a:extLst>
                <a:ext uri="{FF2B5EF4-FFF2-40B4-BE49-F238E27FC236}">
                  <a16:creationId xmlns:a16="http://schemas.microsoft.com/office/drawing/2014/main" id="{725D7E98-A9A4-5CD5-31CA-D86DA81C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688"/>
              <a:ext cx="128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8" name="Oval 45">
              <a:extLst>
                <a:ext uri="{FF2B5EF4-FFF2-40B4-BE49-F238E27FC236}">
                  <a16:creationId xmlns:a16="http://schemas.microsoft.com/office/drawing/2014/main" id="{4C03EEC3-1ED2-435E-7380-79B5E245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496"/>
              <a:ext cx="130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19" name="Oval 46">
              <a:extLst>
                <a:ext uri="{FF2B5EF4-FFF2-40B4-BE49-F238E27FC236}">
                  <a16:creationId xmlns:a16="http://schemas.microsoft.com/office/drawing/2014/main" id="{AB10B776-498E-E70C-47CD-1474F6B5F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496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0" name="Rectangle 47">
              <a:extLst>
                <a:ext uri="{FF2B5EF4-FFF2-40B4-BE49-F238E27FC236}">
                  <a16:creationId xmlns:a16="http://schemas.microsoft.com/office/drawing/2014/main" id="{5ABA4EEF-6C5F-E49F-C547-22C10476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352"/>
              <a:ext cx="12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1" name="Rectangle 48">
              <a:extLst>
                <a:ext uri="{FF2B5EF4-FFF2-40B4-BE49-F238E27FC236}">
                  <a16:creationId xmlns:a16="http://schemas.microsoft.com/office/drawing/2014/main" id="{51E5C2BB-0086-5841-7DB8-2C56A681B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352"/>
              <a:ext cx="128" cy="3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2" name="Oval 49">
              <a:extLst>
                <a:ext uri="{FF2B5EF4-FFF2-40B4-BE49-F238E27FC236}">
                  <a16:creationId xmlns:a16="http://schemas.microsoft.com/office/drawing/2014/main" id="{83914EE2-833D-E015-A792-352971023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688"/>
              <a:ext cx="128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3" name="Oval 50">
              <a:extLst>
                <a:ext uri="{FF2B5EF4-FFF2-40B4-BE49-F238E27FC236}">
                  <a16:creationId xmlns:a16="http://schemas.microsoft.com/office/drawing/2014/main" id="{23AF1F58-9DD0-8D4A-457E-24DE25ED4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4" name="Oval 51">
              <a:extLst>
                <a:ext uri="{FF2B5EF4-FFF2-40B4-BE49-F238E27FC236}">
                  <a16:creationId xmlns:a16="http://schemas.microsoft.com/office/drawing/2014/main" id="{43DAED32-630A-ADCC-FD90-B0A64EC9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304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5" name="Oval 52">
              <a:extLst>
                <a:ext uri="{FF2B5EF4-FFF2-40B4-BE49-F238E27FC236}">
                  <a16:creationId xmlns:a16="http://schemas.microsoft.com/office/drawing/2014/main" id="{DE94D2AE-03E0-0F95-FC8B-C594EC43D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304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6" name="Rectangle 53">
              <a:extLst>
                <a:ext uri="{FF2B5EF4-FFF2-40B4-BE49-F238E27FC236}">
                  <a16:creationId xmlns:a16="http://schemas.microsoft.com/office/drawing/2014/main" id="{60B56044-E781-0D29-27AB-5CAC3632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160"/>
              <a:ext cx="128" cy="5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7" name="Rectangle 54">
              <a:extLst>
                <a:ext uri="{FF2B5EF4-FFF2-40B4-BE49-F238E27FC236}">
                  <a16:creationId xmlns:a16="http://schemas.microsoft.com/office/drawing/2014/main" id="{125E24E6-ED71-C0F4-F0C7-33C238A77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544"/>
              <a:ext cx="128" cy="19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8" name="Oval 55">
              <a:extLst>
                <a:ext uri="{FF2B5EF4-FFF2-40B4-BE49-F238E27FC236}">
                  <a16:creationId xmlns:a16="http://schemas.microsoft.com/office/drawing/2014/main" id="{CD6F1CEA-95F7-AF23-9D87-8DCA0A2B1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29" name="Oval 56">
              <a:extLst>
                <a:ext uri="{FF2B5EF4-FFF2-40B4-BE49-F238E27FC236}">
                  <a16:creationId xmlns:a16="http://schemas.microsoft.com/office/drawing/2014/main" id="{32EFEE3D-6DE2-85F8-75D2-C6E6E6CDE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0" name="Oval 57">
              <a:extLst>
                <a:ext uri="{FF2B5EF4-FFF2-40B4-BE49-F238E27FC236}">
                  <a16:creationId xmlns:a16="http://schemas.microsoft.com/office/drawing/2014/main" id="{5FBC8EAA-97F7-014D-71FF-246E046B8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112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1" name="Oval 58">
              <a:extLst>
                <a:ext uri="{FF2B5EF4-FFF2-40B4-BE49-F238E27FC236}">
                  <a16:creationId xmlns:a16="http://schemas.microsoft.com/office/drawing/2014/main" id="{9F8904E6-CF44-A9E7-E005-583BC1A41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496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2" name="Rectangle 59">
              <a:extLst>
                <a:ext uri="{FF2B5EF4-FFF2-40B4-BE49-F238E27FC236}">
                  <a16:creationId xmlns:a16="http://schemas.microsoft.com/office/drawing/2014/main" id="{5906D677-C2B2-0C1B-CC4D-8FCD9BA97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160"/>
              <a:ext cx="128" cy="5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3" name="Rectangle 60">
              <a:extLst>
                <a:ext uri="{FF2B5EF4-FFF2-40B4-BE49-F238E27FC236}">
                  <a16:creationId xmlns:a16="http://schemas.microsoft.com/office/drawing/2014/main" id="{3DB5C38F-3DA9-03B6-A1C6-A4A75A2F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160"/>
              <a:ext cx="130" cy="5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4" name="Oval 61">
              <a:extLst>
                <a:ext uri="{FF2B5EF4-FFF2-40B4-BE49-F238E27FC236}">
                  <a16:creationId xmlns:a16="http://schemas.microsoft.com/office/drawing/2014/main" id="{BD575EFE-3107-09C5-1F69-D62850591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5" name="Oval 62">
              <a:extLst>
                <a:ext uri="{FF2B5EF4-FFF2-40B4-BE49-F238E27FC236}">
                  <a16:creationId xmlns:a16="http://schemas.microsoft.com/office/drawing/2014/main" id="{451AA710-8891-333F-8C24-9AEEB2440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688"/>
              <a:ext cx="130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6" name="Oval 63">
              <a:extLst>
                <a:ext uri="{FF2B5EF4-FFF2-40B4-BE49-F238E27FC236}">
                  <a16:creationId xmlns:a16="http://schemas.microsoft.com/office/drawing/2014/main" id="{8B9AD438-A02F-04FD-D2F4-C0497E477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112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7" name="Oval 64">
              <a:extLst>
                <a:ext uri="{FF2B5EF4-FFF2-40B4-BE49-F238E27FC236}">
                  <a16:creationId xmlns:a16="http://schemas.microsoft.com/office/drawing/2014/main" id="{381C894A-78FC-854C-E574-F435DF4AE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112"/>
              <a:ext cx="130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8" name="Rectangle 65">
              <a:extLst>
                <a:ext uri="{FF2B5EF4-FFF2-40B4-BE49-F238E27FC236}">
                  <a16:creationId xmlns:a16="http://schemas.microsoft.com/office/drawing/2014/main" id="{E3996635-F146-C008-89E6-F083F07A7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968"/>
              <a:ext cx="130" cy="7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39" name="Rectangle 66">
              <a:extLst>
                <a:ext uri="{FF2B5EF4-FFF2-40B4-BE49-F238E27FC236}">
                  <a16:creationId xmlns:a16="http://schemas.microsoft.com/office/drawing/2014/main" id="{AE09D91F-4C46-1891-F683-2DDCF7D46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1968"/>
              <a:ext cx="128" cy="7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0" name="Oval 67">
              <a:extLst>
                <a:ext uri="{FF2B5EF4-FFF2-40B4-BE49-F238E27FC236}">
                  <a16:creationId xmlns:a16="http://schemas.microsoft.com/office/drawing/2014/main" id="{F6F2CC96-17F0-26C1-7817-38BFB263D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688"/>
              <a:ext cx="130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1" name="Oval 68">
              <a:extLst>
                <a:ext uri="{FF2B5EF4-FFF2-40B4-BE49-F238E27FC236}">
                  <a16:creationId xmlns:a16="http://schemas.microsoft.com/office/drawing/2014/main" id="{ED8C3010-60C4-8E30-9D76-C86C5BA6F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2" name="Oval 69">
              <a:extLst>
                <a:ext uri="{FF2B5EF4-FFF2-40B4-BE49-F238E27FC236}">
                  <a16:creationId xmlns:a16="http://schemas.microsoft.com/office/drawing/2014/main" id="{14B6F9AD-55D8-AA89-9FB4-0E689F8A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920"/>
              <a:ext cx="130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3" name="Oval 70">
              <a:extLst>
                <a:ext uri="{FF2B5EF4-FFF2-40B4-BE49-F238E27FC236}">
                  <a16:creationId xmlns:a16="http://schemas.microsoft.com/office/drawing/2014/main" id="{7CF7D3A3-B943-0F90-5E12-BE4796C5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4" name="Rectangle 71">
              <a:extLst>
                <a:ext uri="{FF2B5EF4-FFF2-40B4-BE49-F238E27FC236}">
                  <a16:creationId xmlns:a16="http://schemas.microsoft.com/office/drawing/2014/main" id="{CB013625-D4B9-6A04-E812-29FBA7F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968"/>
              <a:ext cx="128" cy="7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5" name="Rectangle 72">
              <a:extLst>
                <a:ext uri="{FF2B5EF4-FFF2-40B4-BE49-F238E27FC236}">
                  <a16:creationId xmlns:a16="http://schemas.microsoft.com/office/drawing/2014/main" id="{44151409-B9E3-5197-6D99-05797518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968"/>
              <a:ext cx="128" cy="7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6" name="Oval 73">
              <a:extLst>
                <a:ext uri="{FF2B5EF4-FFF2-40B4-BE49-F238E27FC236}">
                  <a16:creationId xmlns:a16="http://schemas.microsoft.com/office/drawing/2014/main" id="{61732E27-5177-267B-5515-A88ED328C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7" name="Oval 74">
              <a:extLst>
                <a:ext uri="{FF2B5EF4-FFF2-40B4-BE49-F238E27FC236}">
                  <a16:creationId xmlns:a16="http://schemas.microsoft.com/office/drawing/2014/main" id="{BFE2B159-D728-1D49-67BF-0756662C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8" name="Oval 75">
              <a:extLst>
                <a:ext uri="{FF2B5EF4-FFF2-40B4-BE49-F238E27FC236}">
                  <a16:creationId xmlns:a16="http://schemas.microsoft.com/office/drawing/2014/main" id="{88392FA7-88BA-6CAB-7EBA-9621AB4E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49" name="Oval 76">
              <a:extLst>
                <a:ext uri="{FF2B5EF4-FFF2-40B4-BE49-F238E27FC236}">
                  <a16:creationId xmlns:a16="http://schemas.microsoft.com/office/drawing/2014/main" id="{8F49D304-C63F-02F1-8435-2C5AA5663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0" name="Rectangle 77">
              <a:extLst>
                <a:ext uri="{FF2B5EF4-FFF2-40B4-BE49-F238E27FC236}">
                  <a16:creationId xmlns:a16="http://schemas.microsoft.com/office/drawing/2014/main" id="{6A320DC0-40C5-987D-44FA-EACC53F47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1968"/>
              <a:ext cx="128" cy="7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1" name="Rectangle 78">
              <a:extLst>
                <a:ext uri="{FF2B5EF4-FFF2-40B4-BE49-F238E27FC236}">
                  <a16:creationId xmlns:a16="http://schemas.microsoft.com/office/drawing/2014/main" id="{34E29EC0-0B04-9AD3-91F8-DB85BE69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968"/>
              <a:ext cx="128" cy="7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2" name="Oval 79">
              <a:extLst>
                <a:ext uri="{FF2B5EF4-FFF2-40B4-BE49-F238E27FC236}">
                  <a16:creationId xmlns:a16="http://schemas.microsoft.com/office/drawing/2014/main" id="{9211D692-41AA-542C-8D31-019BB8E46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3" name="Oval 80">
              <a:extLst>
                <a:ext uri="{FF2B5EF4-FFF2-40B4-BE49-F238E27FC236}">
                  <a16:creationId xmlns:a16="http://schemas.microsoft.com/office/drawing/2014/main" id="{0739DBD9-5C67-2516-6ADF-3220D410A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688"/>
              <a:ext cx="128" cy="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4" name="Oval 81">
              <a:extLst>
                <a:ext uri="{FF2B5EF4-FFF2-40B4-BE49-F238E27FC236}">
                  <a16:creationId xmlns:a16="http://schemas.microsoft.com/office/drawing/2014/main" id="{18DFE3E7-086D-93D9-DF63-D10E28C3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5" name="Oval 82">
              <a:extLst>
                <a:ext uri="{FF2B5EF4-FFF2-40B4-BE49-F238E27FC236}">
                  <a16:creationId xmlns:a16="http://schemas.microsoft.com/office/drawing/2014/main" id="{B434051A-08FC-25A0-E5C0-22B2577F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6" name="Rectangle 83">
              <a:extLst>
                <a:ext uri="{FF2B5EF4-FFF2-40B4-BE49-F238E27FC236}">
                  <a16:creationId xmlns:a16="http://schemas.microsoft.com/office/drawing/2014/main" id="{B462039E-32C8-9C7E-CC26-14F150924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2160"/>
              <a:ext cx="128" cy="57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7" name="Rectangle 84">
              <a:extLst>
                <a:ext uri="{FF2B5EF4-FFF2-40B4-BE49-F238E27FC236}">
                  <a16:creationId xmlns:a16="http://schemas.microsoft.com/office/drawing/2014/main" id="{C4E4A5A1-6894-5903-3B67-10C59814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68"/>
              <a:ext cx="128" cy="7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8" name="Oval 85">
              <a:extLst>
                <a:ext uri="{FF2B5EF4-FFF2-40B4-BE49-F238E27FC236}">
                  <a16:creationId xmlns:a16="http://schemas.microsoft.com/office/drawing/2014/main" id="{D0433CD9-B05C-A37E-B43F-4951A9836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2688"/>
              <a:ext cx="128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59" name="Oval 86">
              <a:extLst>
                <a:ext uri="{FF2B5EF4-FFF2-40B4-BE49-F238E27FC236}">
                  <a16:creationId xmlns:a16="http://schemas.microsoft.com/office/drawing/2014/main" id="{1B2FD09D-F865-EEA0-E118-ADCE53F15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2688"/>
              <a:ext cx="128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0" name="Oval 87">
              <a:extLst>
                <a:ext uri="{FF2B5EF4-FFF2-40B4-BE49-F238E27FC236}">
                  <a16:creationId xmlns:a16="http://schemas.microsoft.com/office/drawing/2014/main" id="{2BC96FA2-7026-39FB-2312-131F14535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2112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1" name="Oval 88">
              <a:extLst>
                <a:ext uri="{FF2B5EF4-FFF2-40B4-BE49-F238E27FC236}">
                  <a16:creationId xmlns:a16="http://schemas.microsoft.com/office/drawing/2014/main" id="{7BF3D242-0477-7DCD-9576-E9675A288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2" name="Rectangle 89">
              <a:extLst>
                <a:ext uri="{FF2B5EF4-FFF2-40B4-BE49-F238E27FC236}">
                  <a16:creationId xmlns:a16="http://schemas.microsoft.com/office/drawing/2014/main" id="{2127D1DB-AAEB-91A9-26CD-DF75B16D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968"/>
              <a:ext cx="128" cy="7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3" name="Rectangle 90">
              <a:extLst>
                <a:ext uri="{FF2B5EF4-FFF2-40B4-BE49-F238E27FC236}">
                  <a16:creationId xmlns:a16="http://schemas.microsoft.com/office/drawing/2014/main" id="{C2ED98A8-DFAA-CB40-FF08-779B9954F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1968"/>
              <a:ext cx="128" cy="7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4" name="Oval 91">
              <a:extLst>
                <a:ext uri="{FF2B5EF4-FFF2-40B4-BE49-F238E27FC236}">
                  <a16:creationId xmlns:a16="http://schemas.microsoft.com/office/drawing/2014/main" id="{CC420AD5-B31F-C408-C518-DFBF60134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2688"/>
              <a:ext cx="128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5" name="Oval 92">
              <a:extLst>
                <a:ext uri="{FF2B5EF4-FFF2-40B4-BE49-F238E27FC236}">
                  <a16:creationId xmlns:a16="http://schemas.microsoft.com/office/drawing/2014/main" id="{2B64F33F-D051-C439-68FD-9EDAFC19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688"/>
              <a:ext cx="128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6" name="Oval 93">
              <a:extLst>
                <a:ext uri="{FF2B5EF4-FFF2-40B4-BE49-F238E27FC236}">
                  <a16:creationId xmlns:a16="http://schemas.microsoft.com/office/drawing/2014/main" id="{5B03595B-63EC-3A6C-2960-E29A2D692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7" name="Oval 94">
              <a:extLst>
                <a:ext uri="{FF2B5EF4-FFF2-40B4-BE49-F238E27FC236}">
                  <a16:creationId xmlns:a16="http://schemas.microsoft.com/office/drawing/2014/main" id="{98FFC25D-46D4-995B-523A-128DF933A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68" name="Rectangle 95">
              <a:extLst>
                <a:ext uri="{FF2B5EF4-FFF2-40B4-BE49-F238E27FC236}">
                  <a16:creationId xmlns:a16="http://schemas.microsoft.com/office/drawing/2014/main" id="{58C6F743-8930-DAD0-58F4-97052FF2F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872"/>
              <a:ext cx="35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FFFFFF"/>
                  </a:solidFill>
                  <a:latin typeface="Arial" panose="020B0604020202020204" pitchFamily="34" charset="0"/>
                </a:rPr>
                <a:t>D10</a:t>
              </a:r>
            </a:p>
          </p:txBody>
        </p:sp>
        <p:sp>
          <p:nvSpPr>
            <p:cNvPr id="182369" name="Rectangle 96">
              <a:extLst>
                <a:ext uri="{FF2B5EF4-FFF2-40B4-BE49-F238E27FC236}">
                  <a16:creationId xmlns:a16="http://schemas.microsoft.com/office/drawing/2014/main" id="{8B7FDA4F-A4E2-A915-E9D4-9575FE068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064"/>
              <a:ext cx="2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>
                  <a:solidFill>
                    <a:srgbClr val="FFFFFF"/>
                  </a:solidFill>
                  <a:latin typeface="Arial" panose="020B0604020202020204" pitchFamily="34" charset="0"/>
                </a:rPr>
                <a:t>D8</a:t>
              </a:r>
            </a:p>
          </p:txBody>
        </p:sp>
        <p:sp>
          <p:nvSpPr>
            <p:cNvPr id="182370" name="Rectangle 97">
              <a:extLst>
                <a:ext uri="{FF2B5EF4-FFF2-40B4-BE49-F238E27FC236}">
                  <a16:creationId xmlns:a16="http://schemas.microsoft.com/office/drawing/2014/main" id="{F1E911F2-F73F-4B8D-09B6-2BCD45FB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1968"/>
              <a:ext cx="128" cy="7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1" name="Oval 98">
              <a:extLst>
                <a:ext uri="{FF2B5EF4-FFF2-40B4-BE49-F238E27FC236}">
                  <a16:creationId xmlns:a16="http://schemas.microsoft.com/office/drawing/2014/main" id="{AECC8B73-14C5-E8FB-9835-40C27F460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688"/>
              <a:ext cx="128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2" name="Oval 99">
              <a:extLst>
                <a:ext uri="{FF2B5EF4-FFF2-40B4-BE49-F238E27FC236}">
                  <a16:creationId xmlns:a16="http://schemas.microsoft.com/office/drawing/2014/main" id="{1786C88D-77C2-9AB0-3D28-2A2F4E65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3" name="Rectangle 100">
              <a:extLst>
                <a:ext uri="{FF2B5EF4-FFF2-40B4-BE49-F238E27FC236}">
                  <a16:creationId xmlns:a16="http://schemas.microsoft.com/office/drawing/2014/main" id="{DBFF1A17-2689-53EB-8B23-1F163EE5C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1968"/>
              <a:ext cx="128" cy="7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4" name="Oval 101">
              <a:extLst>
                <a:ext uri="{FF2B5EF4-FFF2-40B4-BE49-F238E27FC236}">
                  <a16:creationId xmlns:a16="http://schemas.microsoft.com/office/drawing/2014/main" id="{16856350-B623-619B-5400-83F4E5F5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2688"/>
              <a:ext cx="128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5" name="Oval 102">
              <a:extLst>
                <a:ext uri="{FF2B5EF4-FFF2-40B4-BE49-F238E27FC236}">
                  <a16:creationId xmlns:a16="http://schemas.microsoft.com/office/drawing/2014/main" id="{C30A71FE-3051-1E40-3D12-C83FF46D2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1920"/>
              <a:ext cx="128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6" name="AutoShape 103">
              <a:extLst>
                <a:ext uri="{FF2B5EF4-FFF2-40B4-BE49-F238E27FC236}">
                  <a16:creationId xmlns:a16="http://schemas.microsoft.com/office/drawing/2014/main" id="{7DAF6A50-28B4-4F44-82D4-BC2AC1CD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832"/>
              <a:ext cx="43" cy="432"/>
            </a:xfrm>
            <a:prstGeom prst="upArrow">
              <a:avLst>
                <a:gd name="adj1" fmla="val 50000"/>
                <a:gd name="adj2" fmla="val 50237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77" name="Line 104">
              <a:extLst>
                <a:ext uri="{FF2B5EF4-FFF2-40B4-BE49-F238E27FC236}">
                  <a16:creationId xmlns:a16="http://schemas.microsoft.com/office/drawing/2014/main" id="{1502179C-DD84-081F-A890-D2AA55141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" y="2736"/>
              <a:ext cx="51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77" name="Rectangle 105">
              <a:extLst>
                <a:ext uri="{FF2B5EF4-FFF2-40B4-BE49-F238E27FC236}">
                  <a16:creationId xmlns:a16="http://schemas.microsoft.com/office/drawing/2014/main" id="{FD1036A6-0486-6845-5126-26FB0E21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2814"/>
              <a:ext cx="51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Vitamin C</a:t>
              </a:r>
            </a:p>
          </p:txBody>
        </p:sp>
        <p:sp>
          <p:nvSpPr>
            <p:cNvPr id="182379" name="AutoShape 106">
              <a:extLst>
                <a:ext uri="{FF2B5EF4-FFF2-40B4-BE49-F238E27FC236}">
                  <a16:creationId xmlns:a16="http://schemas.microsoft.com/office/drawing/2014/main" id="{79FF266A-F973-23EB-FA10-43F7B5020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2832"/>
              <a:ext cx="42" cy="432"/>
            </a:xfrm>
            <a:prstGeom prst="upArrow">
              <a:avLst>
                <a:gd name="adj1" fmla="val 50000"/>
                <a:gd name="adj2" fmla="val 51433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80" name="AutoShape 107">
              <a:extLst>
                <a:ext uri="{FF2B5EF4-FFF2-40B4-BE49-F238E27FC236}">
                  <a16:creationId xmlns:a16="http://schemas.microsoft.com/office/drawing/2014/main" id="{072BDA50-AA1C-6040-3BA9-49A520DD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2832"/>
              <a:ext cx="44" cy="864"/>
            </a:xfrm>
            <a:prstGeom prst="upArrow">
              <a:avLst>
                <a:gd name="adj1" fmla="val 50000"/>
                <a:gd name="adj2" fmla="val 98190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81" name="AutoShape 108">
              <a:extLst>
                <a:ext uri="{FF2B5EF4-FFF2-40B4-BE49-F238E27FC236}">
                  <a16:creationId xmlns:a16="http://schemas.microsoft.com/office/drawing/2014/main" id="{D8CF9D87-EB25-EE12-8CED-D4003DABC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2832"/>
              <a:ext cx="42" cy="864"/>
            </a:xfrm>
            <a:prstGeom prst="upArrow">
              <a:avLst>
                <a:gd name="adj1" fmla="val 50000"/>
                <a:gd name="adj2" fmla="val 1028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81" name="Rectangle 109">
              <a:extLst>
                <a:ext uri="{FF2B5EF4-FFF2-40B4-BE49-F238E27FC236}">
                  <a16:creationId xmlns:a16="http://schemas.microsoft.com/office/drawing/2014/main" id="{D7DC1565-C01F-165C-FBD3-116555179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3246"/>
              <a:ext cx="54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Vitamin B</a:t>
              </a:r>
              <a:r>
                <a:rPr lang="en-US" altLang="ru-RU" sz="1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1</a:t>
              </a:r>
            </a:p>
          </p:txBody>
        </p:sp>
        <p:sp>
          <p:nvSpPr>
            <p:cNvPr id="105582" name="Rectangle 110">
              <a:extLst>
                <a:ext uri="{FF2B5EF4-FFF2-40B4-BE49-F238E27FC236}">
                  <a16:creationId xmlns:a16="http://schemas.microsoft.com/office/drawing/2014/main" id="{509E2B93-54D7-0A7D-4B78-4E35FCEE9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" y="3678"/>
              <a:ext cx="54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Vitamin B</a:t>
              </a:r>
              <a:r>
                <a:rPr lang="en-US" altLang="ru-RU" sz="1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2</a:t>
              </a:r>
            </a:p>
          </p:txBody>
        </p:sp>
        <p:sp>
          <p:nvSpPr>
            <p:cNvPr id="105583" name="Rectangle 111">
              <a:extLst>
                <a:ext uri="{FF2B5EF4-FFF2-40B4-BE49-F238E27FC236}">
                  <a16:creationId xmlns:a16="http://schemas.microsoft.com/office/drawing/2014/main" id="{944D5BD7-7D32-71AC-81FB-C6A9E4751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814"/>
              <a:ext cx="54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Vitamin B</a:t>
              </a:r>
              <a:r>
                <a:rPr lang="en-US" altLang="ru-RU" sz="1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6</a:t>
              </a:r>
            </a:p>
          </p:txBody>
        </p:sp>
        <p:sp>
          <p:nvSpPr>
            <p:cNvPr id="105584" name="Rectangle 112">
              <a:extLst>
                <a:ext uri="{FF2B5EF4-FFF2-40B4-BE49-F238E27FC236}">
                  <a16:creationId xmlns:a16="http://schemas.microsoft.com/office/drawing/2014/main" id="{90825B7E-0966-2F9A-A0EB-4A3FC6BBB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246"/>
              <a:ext cx="49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Nicotinic.</a:t>
              </a:r>
            </a:p>
          </p:txBody>
        </p:sp>
        <p:sp>
          <p:nvSpPr>
            <p:cNvPr id="105585" name="Rectangle 113">
              <a:extLst>
                <a:ext uri="{FF2B5EF4-FFF2-40B4-BE49-F238E27FC236}">
                  <a16:creationId xmlns:a16="http://schemas.microsoft.com/office/drawing/2014/main" id="{1E307D4F-0F99-0925-E7CD-7686EB342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3678"/>
              <a:ext cx="3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Sulfur</a:t>
              </a:r>
            </a:p>
          </p:txBody>
        </p:sp>
        <p:sp>
          <p:nvSpPr>
            <p:cNvPr id="182387" name="AutoShape 114">
              <a:extLst>
                <a:ext uri="{FF2B5EF4-FFF2-40B4-BE49-F238E27FC236}">
                  <a16:creationId xmlns:a16="http://schemas.microsoft.com/office/drawing/2014/main" id="{02FEA067-320E-CE7A-0C8B-508814B90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832"/>
              <a:ext cx="41" cy="432"/>
            </a:xfrm>
            <a:prstGeom prst="upArrow">
              <a:avLst>
                <a:gd name="adj1" fmla="val 50000"/>
                <a:gd name="adj2" fmla="val 52687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88" name="AutoShape 115">
              <a:extLst>
                <a:ext uri="{FF2B5EF4-FFF2-40B4-BE49-F238E27FC236}">
                  <a16:creationId xmlns:a16="http://schemas.microsoft.com/office/drawing/2014/main" id="{B0A7B991-E619-3181-8E39-AAA4706C7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" y="2832"/>
              <a:ext cx="43" cy="864"/>
            </a:xfrm>
            <a:prstGeom prst="upArrow">
              <a:avLst>
                <a:gd name="adj1" fmla="val 50000"/>
                <a:gd name="adj2" fmla="val 1004744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88" name="Rectangle 116">
              <a:extLst>
                <a:ext uri="{FF2B5EF4-FFF2-40B4-BE49-F238E27FC236}">
                  <a16:creationId xmlns:a16="http://schemas.microsoft.com/office/drawing/2014/main" id="{4C6E429D-6857-4812-3523-F2E694D94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814"/>
              <a:ext cx="54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Colchicum</a:t>
              </a:r>
            </a:p>
          </p:txBody>
        </p:sp>
        <p:sp>
          <p:nvSpPr>
            <p:cNvPr id="105589" name="Rectangle 117">
              <a:extLst>
                <a:ext uri="{FF2B5EF4-FFF2-40B4-BE49-F238E27FC236}">
                  <a16:creationId xmlns:a16="http://schemas.microsoft.com/office/drawing/2014/main" id="{CA0BD029-00E4-9F80-2044-3393695EF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3246"/>
              <a:ext cx="65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Podophyllum</a:t>
              </a:r>
            </a:p>
          </p:txBody>
        </p:sp>
        <p:sp>
          <p:nvSpPr>
            <p:cNvPr id="105590" name="Rectangle 118">
              <a:extLst>
                <a:ext uri="{FF2B5EF4-FFF2-40B4-BE49-F238E27FC236}">
                  <a16:creationId xmlns:a16="http://schemas.microsoft.com/office/drawing/2014/main" id="{CA594A8F-621A-6A7A-A72D-F97ED8BC0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678"/>
              <a:ext cx="43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Conium</a:t>
              </a:r>
            </a:p>
          </p:txBody>
        </p:sp>
        <p:sp>
          <p:nvSpPr>
            <p:cNvPr id="182392" name="AutoShape 119">
              <a:extLst>
                <a:ext uri="{FF2B5EF4-FFF2-40B4-BE49-F238E27FC236}">
                  <a16:creationId xmlns:a16="http://schemas.microsoft.com/office/drawing/2014/main" id="{92B0E4E9-FCA2-6A4C-B706-1CAED0BE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2832"/>
              <a:ext cx="44" cy="432"/>
            </a:xfrm>
            <a:prstGeom prst="upArrow">
              <a:avLst>
                <a:gd name="adj1" fmla="val 50000"/>
                <a:gd name="adj2" fmla="val 490955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93" name="AutoShape 120">
              <a:extLst>
                <a:ext uri="{FF2B5EF4-FFF2-40B4-BE49-F238E27FC236}">
                  <a16:creationId xmlns:a16="http://schemas.microsoft.com/office/drawing/2014/main" id="{5370750F-7DFA-049D-D7DC-8077BF78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832"/>
              <a:ext cx="42" cy="864"/>
            </a:xfrm>
            <a:prstGeom prst="upArrow">
              <a:avLst>
                <a:gd name="adj1" fmla="val 50000"/>
                <a:gd name="adj2" fmla="val 1028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93" name="Rectangle 121">
              <a:extLst>
                <a:ext uri="{FF2B5EF4-FFF2-40B4-BE49-F238E27FC236}">
                  <a16:creationId xmlns:a16="http://schemas.microsoft.com/office/drawing/2014/main" id="{F6DA1B25-CA30-CD1C-0AD0-3BB576F16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814"/>
              <a:ext cx="50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Hydrastis</a:t>
              </a:r>
            </a:p>
          </p:txBody>
        </p:sp>
        <p:sp>
          <p:nvSpPr>
            <p:cNvPr id="105594" name="Rectangle 122">
              <a:extLst>
                <a:ext uri="{FF2B5EF4-FFF2-40B4-BE49-F238E27FC236}">
                  <a16:creationId xmlns:a16="http://schemas.microsoft.com/office/drawing/2014/main" id="{0BDE0646-29B9-2824-323E-AFCCFC65A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3246"/>
              <a:ext cx="42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Galium</a:t>
              </a:r>
            </a:p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aparine</a:t>
              </a:r>
            </a:p>
          </p:txBody>
        </p:sp>
        <p:sp>
          <p:nvSpPr>
            <p:cNvPr id="182396" name="AutoShape 123">
              <a:extLst>
                <a:ext uri="{FF2B5EF4-FFF2-40B4-BE49-F238E27FC236}">
                  <a16:creationId xmlns:a16="http://schemas.microsoft.com/office/drawing/2014/main" id="{F8B3050D-F12A-2A0E-150A-5FA1A5B4A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832"/>
              <a:ext cx="44" cy="432"/>
            </a:xfrm>
            <a:prstGeom prst="upArrow">
              <a:avLst>
                <a:gd name="adj1" fmla="val 50000"/>
                <a:gd name="adj2" fmla="val 490955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397" name="AutoShape 124">
              <a:extLst>
                <a:ext uri="{FF2B5EF4-FFF2-40B4-BE49-F238E27FC236}">
                  <a16:creationId xmlns:a16="http://schemas.microsoft.com/office/drawing/2014/main" id="{4E1547DF-8A44-A76E-E4ED-6DDF432AE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2832"/>
              <a:ext cx="41" cy="864"/>
            </a:xfrm>
            <a:prstGeom prst="upArrow">
              <a:avLst>
                <a:gd name="adj1" fmla="val 50000"/>
                <a:gd name="adj2" fmla="val 105375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97" name="Rectangle 125">
              <a:extLst>
                <a:ext uri="{FF2B5EF4-FFF2-40B4-BE49-F238E27FC236}">
                  <a16:creationId xmlns:a16="http://schemas.microsoft.com/office/drawing/2014/main" id="{2328F571-0FA5-D055-CF87-CA2C0B9EE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814"/>
              <a:ext cx="43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l-GR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α</a:t>
              </a: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-lipoic </a:t>
              </a:r>
              <a:b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acid</a:t>
              </a:r>
            </a:p>
          </p:txBody>
        </p:sp>
        <p:sp>
          <p:nvSpPr>
            <p:cNvPr id="105598" name="Rectangle 126">
              <a:extLst>
                <a:ext uri="{FF2B5EF4-FFF2-40B4-BE49-F238E27FC236}">
                  <a16:creationId xmlns:a16="http://schemas.microsoft.com/office/drawing/2014/main" id="{1CEB2BE3-578C-D659-0450-8B84C2A9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246"/>
              <a:ext cx="45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Myrtillus</a:t>
              </a:r>
            </a:p>
          </p:txBody>
        </p:sp>
        <p:sp>
          <p:nvSpPr>
            <p:cNvPr id="182400" name="AutoShape 127">
              <a:extLst>
                <a:ext uri="{FF2B5EF4-FFF2-40B4-BE49-F238E27FC236}">
                  <a16:creationId xmlns:a16="http://schemas.microsoft.com/office/drawing/2014/main" id="{781ECD04-0A7C-EA06-C8CD-3B04A3531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32"/>
              <a:ext cx="42" cy="432"/>
            </a:xfrm>
            <a:prstGeom prst="upArrow">
              <a:avLst>
                <a:gd name="adj1" fmla="val 50000"/>
                <a:gd name="adj2" fmla="val 51433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401" name="AutoShape 128">
              <a:extLst>
                <a:ext uri="{FF2B5EF4-FFF2-40B4-BE49-F238E27FC236}">
                  <a16:creationId xmlns:a16="http://schemas.microsoft.com/office/drawing/2014/main" id="{4867057B-9E5D-06C3-365D-E8131EB7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832"/>
              <a:ext cx="42" cy="864"/>
            </a:xfrm>
            <a:prstGeom prst="upArrow">
              <a:avLst>
                <a:gd name="adj1" fmla="val 50000"/>
                <a:gd name="adj2" fmla="val 1028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01" name="Rectangle 129">
              <a:extLst>
                <a:ext uri="{FF2B5EF4-FFF2-40B4-BE49-F238E27FC236}">
                  <a16:creationId xmlns:a16="http://schemas.microsoft.com/office/drawing/2014/main" id="{ADA18EC2-7676-41E8-BD19-BBDC6FE48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814"/>
              <a:ext cx="440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Natrium</a:t>
              </a:r>
            </a:p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oxalac.</a:t>
              </a:r>
            </a:p>
          </p:txBody>
        </p:sp>
        <p:sp>
          <p:nvSpPr>
            <p:cNvPr id="105602" name="Rectangle 130">
              <a:extLst>
                <a:ext uri="{FF2B5EF4-FFF2-40B4-BE49-F238E27FC236}">
                  <a16:creationId xmlns:a16="http://schemas.microsoft.com/office/drawing/2014/main" id="{FD56C0FE-6DB9-C8D9-DA9B-93BCE64B5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246"/>
              <a:ext cx="2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ATP</a:t>
              </a:r>
            </a:p>
          </p:txBody>
        </p:sp>
        <p:sp>
          <p:nvSpPr>
            <p:cNvPr id="105603" name="Rectangle 131">
              <a:extLst>
                <a:ext uri="{FF2B5EF4-FFF2-40B4-BE49-F238E27FC236}">
                  <a16:creationId xmlns:a16="http://schemas.microsoft.com/office/drawing/2014/main" id="{6D72CC4D-E801-4F3C-626C-156835636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3678"/>
              <a:ext cx="6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Coenzyme A</a:t>
              </a:r>
            </a:p>
          </p:txBody>
        </p:sp>
        <p:sp>
          <p:nvSpPr>
            <p:cNvPr id="182405" name="AutoShape 132">
              <a:extLst>
                <a:ext uri="{FF2B5EF4-FFF2-40B4-BE49-F238E27FC236}">
                  <a16:creationId xmlns:a16="http://schemas.microsoft.com/office/drawing/2014/main" id="{BD4269CA-4A61-201F-EAFA-8237D85F0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832"/>
              <a:ext cx="43" cy="432"/>
            </a:xfrm>
            <a:prstGeom prst="upArrow">
              <a:avLst>
                <a:gd name="adj1" fmla="val 50000"/>
                <a:gd name="adj2" fmla="val 50237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406" name="AutoShape 133">
              <a:extLst>
                <a:ext uri="{FF2B5EF4-FFF2-40B4-BE49-F238E27FC236}">
                  <a16:creationId xmlns:a16="http://schemas.microsoft.com/office/drawing/2014/main" id="{875F709E-0BFE-8476-9E2B-081A38EE6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2832"/>
              <a:ext cx="43" cy="864"/>
            </a:xfrm>
            <a:prstGeom prst="upArrow">
              <a:avLst>
                <a:gd name="adj1" fmla="val 50000"/>
                <a:gd name="adj2" fmla="val 1004744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06" name="Rectangle 134">
              <a:extLst>
                <a:ext uri="{FF2B5EF4-FFF2-40B4-BE49-F238E27FC236}">
                  <a16:creationId xmlns:a16="http://schemas.microsoft.com/office/drawing/2014/main" id="{976E1F64-8D9C-02A1-2B55-D6A1CBA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814"/>
              <a:ext cx="54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Ac. Acetyl.</a:t>
              </a:r>
            </a:p>
          </p:txBody>
        </p:sp>
        <p:sp>
          <p:nvSpPr>
            <p:cNvPr id="105607" name="Rectangle 135">
              <a:extLst>
                <a:ext uri="{FF2B5EF4-FFF2-40B4-BE49-F238E27FC236}">
                  <a16:creationId xmlns:a16="http://schemas.microsoft.com/office/drawing/2014/main" id="{DF267607-1BC8-150F-860E-9C6097C7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3246"/>
              <a:ext cx="47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Histamin</a:t>
              </a:r>
            </a:p>
          </p:txBody>
        </p:sp>
        <p:sp>
          <p:nvSpPr>
            <p:cNvPr id="105608" name="Rectangle 136">
              <a:extLst>
                <a:ext uri="{FF2B5EF4-FFF2-40B4-BE49-F238E27FC236}">
                  <a16:creationId xmlns:a16="http://schemas.microsoft.com/office/drawing/2014/main" id="{8439AD5C-BD24-7124-0C25-1843C60F6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678"/>
              <a:ext cx="3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NAD</a:t>
              </a:r>
            </a:p>
          </p:txBody>
        </p:sp>
        <p:sp>
          <p:nvSpPr>
            <p:cNvPr id="182410" name="AutoShape 137">
              <a:extLst>
                <a:ext uri="{FF2B5EF4-FFF2-40B4-BE49-F238E27FC236}">
                  <a16:creationId xmlns:a16="http://schemas.microsoft.com/office/drawing/2014/main" id="{12E8FD18-5FC1-98FA-87D9-453CBA4F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832"/>
              <a:ext cx="41" cy="432"/>
            </a:xfrm>
            <a:prstGeom prst="upArrow">
              <a:avLst>
                <a:gd name="adj1" fmla="val 50000"/>
                <a:gd name="adj2" fmla="val 52687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411" name="AutoShape 138">
              <a:extLst>
                <a:ext uri="{FF2B5EF4-FFF2-40B4-BE49-F238E27FC236}">
                  <a16:creationId xmlns:a16="http://schemas.microsoft.com/office/drawing/2014/main" id="{2B080A0A-5E33-06FB-CCFA-801F0A05E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2832"/>
              <a:ext cx="42" cy="864"/>
            </a:xfrm>
            <a:prstGeom prst="upArrow">
              <a:avLst>
                <a:gd name="adj1" fmla="val 50000"/>
                <a:gd name="adj2" fmla="val 1028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11" name="Rectangle 139">
              <a:extLst>
                <a:ext uri="{FF2B5EF4-FFF2-40B4-BE49-F238E27FC236}">
                  <a16:creationId xmlns:a16="http://schemas.microsoft.com/office/drawing/2014/main" id="{C06056C9-2A95-B1DF-85BB-C4E145BB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814"/>
              <a:ext cx="59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Magnesium</a:t>
              </a:r>
            </a:p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gluc.</a:t>
              </a:r>
            </a:p>
          </p:txBody>
        </p:sp>
        <p:sp>
          <p:nvSpPr>
            <p:cNvPr id="105612" name="Rectangle 140">
              <a:extLst>
                <a:ext uri="{FF2B5EF4-FFF2-40B4-BE49-F238E27FC236}">
                  <a16:creationId xmlns:a16="http://schemas.microsoft.com/office/drawing/2014/main" id="{913C681F-C642-9080-6EBF-12298E63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246"/>
              <a:ext cx="50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Hydrochl.</a:t>
              </a:r>
            </a:p>
          </p:txBody>
        </p:sp>
        <p:sp>
          <p:nvSpPr>
            <p:cNvPr id="105613" name="Rectangle 141">
              <a:extLst>
                <a:ext uri="{FF2B5EF4-FFF2-40B4-BE49-F238E27FC236}">
                  <a16:creationId xmlns:a16="http://schemas.microsoft.com/office/drawing/2014/main" id="{0902EC45-1DF4-F35C-2497-393689AA9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3678"/>
              <a:ext cx="34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Trich.</a:t>
              </a:r>
            </a:p>
          </p:txBody>
        </p:sp>
        <p:sp>
          <p:nvSpPr>
            <p:cNvPr id="182415" name="AutoShape 142">
              <a:extLst>
                <a:ext uri="{FF2B5EF4-FFF2-40B4-BE49-F238E27FC236}">
                  <a16:creationId xmlns:a16="http://schemas.microsoft.com/office/drawing/2014/main" id="{483E162C-3139-610E-1247-54D45E8C0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2832"/>
              <a:ext cx="42" cy="432"/>
            </a:xfrm>
            <a:prstGeom prst="upArrow">
              <a:avLst>
                <a:gd name="adj1" fmla="val 50000"/>
                <a:gd name="adj2" fmla="val 51433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416" name="AutoShape 143">
              <a:extLst>
                <a:ext uri="{FF2B5EF4-FFF2-40B4-BE49-F238E27FC236}">
                  <a16:creationId xmlns:a16="http://schemas.microsoft.com/office/drawing/2014/main" id="{65425351-D62D-A5A0-D50F-A808E5DE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2832"/>
              <a:ext cx="41" cy="864"/>
            </a:xfrm>
            <a:prstGeom prst="upArrow">
              <a:avLst>
                <a:gd name="adj1" fmla="val 50000"/>
                <a:gd name="adj2" fmla="val 105375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16" name="Rectangle 144">
              <a:extLst>
                <a:ext uri="{FF2B5EF4-FFF2-40B4-BE49-F238E27FC236}">
                  <a16:creationId xmlns:a16="http://schemas.microsoft.com/office/drawing/2014/main" id="{AB02F42D-D2B1-99EA-F1D0-A9AA55AF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2814"/>
              <a:ext cx="38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Antra-</a:t>
              </a:r>
            </a:p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chinon</a:t>
              </a:r>
            </a:p>
          </p:txBody>
        </p:sp>
        <p:sp>
          <p:nvSpPr>
            <p:cNvPr id="105617" name="Rectangle 145">
              <a:extLst>
                <a:ext uri="{FF2B5EF4-FFF2-40B4-BE49-F238E27FC236}">
                  <a16:creationId xmlns:a16="http://schemas.microsoft.com/office/drawing/2014/main" id="{2FB22B14-AEC6-A078-3A72-8014716E4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3246"/>
              <a:ext cx="44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Naphto-</a:t>
              </a:r>
            </a:p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chinon</a:t>
              </a:r>
            </a:p>
          </p:txBody>
        </p:sp>
        <p:sp>
          <p:nvSpPr>
            <p:cNvPr id="105618" name="Rectangle 146">
              <a:extLst>
                <a:ext uri="{FF2B5EF4-FFF2-40B4-BE49-F238E27FC236}">
                  <a16:creationId xmlns:a16="http://schemas.microsoft.com/office/drawing/2014/main" id="{1FF13099-C482-F99D-B3D3-7588424DE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2814"/>
              <a:ext cx="5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Ubichinon</a:t>
              </a:r>
            </a:p>
          </p:txBody>
        </p:sp>
        <p:sp>
          <p:nvSpPr>
            <p:cNvPr id="182420" name="AutoShape 147">
              <a:extLst>
                <a:ext uri="{FF2B5EF4-FFF2-40B4-BE49-F238E27FC236}">
                  <a16:creationId xmlns:a16="http://schemas.microsoft.com/office/drawing/2014/main" id="{D7756137-6E77-A185-7BB9-34D6C3D133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8" y="1248"/>
              <a:ext cx="2544" cy="576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20" name="Rectangle 148">
              <a:extLst>
                <a:ext uri="{FF2B5EF4-FFF2-40B4-BE49-F238E27FC236}">
                  <a16:creationId xmlns:a16="http://schemas.microsoft.com/office/drawing/2014/main" id="{829F2ED4-F57F-FBB7-455B-153E8686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220"/>
              <a:ext cx="124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Катализаторы</a:t>
              </a:r>
            </a:p>
          </p:txBody>
        </p:sp>
        <p:sp>
          <p:nvSpPr>
            <p:cNvPr id="182422" name="AutoShape 149">
              <a:extLst>
                <a:ext uri="{FF2B5EF4-FFF2-40B4-BE49-F238E27FC236}">
                  <a16:creationId xmlns:a16="http://schemas.microsoft.com/office/drawing/2014/main" id="{A5F6EFDF-C8A5-7857-7112-8C7CF11BB7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200"/>
              <a:ext cx="1536" cy="816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rgbClr val="D931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22" name="Rectangle 150">
              <a:extLst>
                <a:ext uri="{FF2B5EF4-FFF2-40B4-BE49-F238E27FC236}">
                  <a16:creationId xmlns:a16="http://schemas.microsoft.com/office/drawing/2014/main" id="{61E6766D-1C01-FF33-3908-F4AF9116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220"/>
              <a:ext cx="147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ru-RU" b="1" dirty="0" err="1">
                  <a:solidFill>
                    <a:srgbClr val="003399"/>
                  </a:solidFill>
                </a:rPr>
                <a:t>Дренажные</a:t>
              </a:r>
              <a:r>
                <a:rPr lang="en-US" altLang="ru-RU" b="1" dirty="0">
                  <a:solidFill>
                    <a:srgbClr val="003399"/>
                  </a:solidFill>
                </a:rPr>
                <a:t> </a:t>
              </a:r>
              <a:r>
                <a:rPr lang="en-US" altLang="ru-RU" b="1" dirty="0" err="1">
                  <a:solidFill>
                    <a:srgbClr val="003399"/>
                  </a:solidFill>
                </a:rPr>
                <a:t>ср-ва</a:t>
              </a:r>
              <a:endParaRPr lang="en-US" altLang="ru-RU" b="1" dirty="0">
                <a:solidFill>
                  <a:srgbClr val="003399"/>
                </a:solidFill>
              </a:endParaRPr>
            </a:p>
          </p:txBody>
        </p:sp>
        <p:sp>
          <p:nvSpPr>
            <p:cNvPr id="182424" name="AutoShape 151">
              <a:extLst>
                <a:ext uri="{FF2B5EF4-FFF2-40B4-BE49-F238E27FC236}">
                  <a16:creationId xmlns:a16="http://schemas.microsoft.com/office/drawing/2014/main" id="{A052E9B9-E501-7743-5964-097A8A6C99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72" y="1872"/>
              <a:ext cx="240" cy="960"/>
            </a:xfrm>
            <a:prstGeom prst="rightArrow">
              <a:avLst>
                <a:gd name="adj1" fmla="val 75009"/>
                <a:gd name="adj2" fmla="val 50014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2282" name="Rectangle 152">
            <a:extLst>
              <a:ext uri="{FF2B5EF4-FFF2-40B4-BE49-F238E27FC236}">
                <a16:creationId xmlns:a16="http://schemas.microsoft.com/office/drawing/2014/main" id="{E76821A8-813B-5F0A-4C0A-A0C22F83C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0" y="3763963"/>
            <a:ext cx="76200" cy="22860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B1B8-836C-B1CF-8902-3247973F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Биорегуляционная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терапия и возраст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081F1-AA9B-FBE5-D497-C335524F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Активация пораженных тканей и соединительной ткани способствует переводу заболевания в гуморальные фазы, возможно, с некоторыми проявлениями ранее подавленной фазы импрегнации</a:t>
            </a:r>
          </a:p>
          <a:p>
            <a:r>
              <a:rPr lang="ru-RU" dirty="0"/>
              <a:t> В некоторых случаях у пожилых пациентов фазы импрегнации(язва двенадцатиперстной кишки, астма) могут стать тем самым защитным вентилем, через которые вследствие будут излечиваться раковые заболевания</a:t>
            </a:r>
          </a:p>
          <a:p>
            <a:r>
              <a:rPr lang="ru-RU" dirty="0"/>
              <a:t> эти промежуточные фазы должны быть подвергнуты именно биологическому лечению, а не аллопатической терапии, чтобы не подавлять защитные процессы, а активировать их, выводя </a:t>
            </a:r>
            <a:r>
              <a:rPr lang="ru-RU" dirty="0" err="1"/>
              <a:t>гомотоксины</a:t>
            </a:r>
            <a:r>
              <a:rPr lang="ru-RU" dirty="0"/>
              <a:t> из организма путем воспалительных проявлений (образования </a:t>
            </a:r>
            <a:r>
              <a:rPr lang="ru-RU" dirty="0" err="1"/>
              <a:t>фистул,свищей</a:t>
            </a:r>
            <a:r>
              <a:rPr lang="ru-RU" dirty="0"/>
              <a:t> и пр.)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8665F-5B83-21F6-D114-01D451BBEB8E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85623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5A03-5EDB-B700-9F79-D052C790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Терапия ятрогенных поражений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F6254-153A-EA67-1E5E-ADD788EA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639" y="1905000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/>
              <a:t>Комплексный гомеопатический препарат </a:t>
            </a:r>
            <a:r>
              <a:rPr lang="ru-RU" dirty="0" err="1">
                <a:solidFill>
                  <a:srgbClr val="FF0000"/>
                </a:solidFill>
              </a:rPr>
              <a:t>Тонзилла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композитум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показан для усиления реактивного действия при самом широком круге заболеваний </a:t>
            </a:r>
          </a:p>
          <a:p>
            <a:r>
              <a:rPr lang="ru-RU" dirty="0"/>
              <a:t>наряду с </a:t>
            </a:r>
            <a:r>
              <a:rPr lang="ru-RU" dirty="0">
                <a:solidFill>
                  <a:srgbClr val="FF0000"/>
                </a:solidFill>
              </a:rPr>
              <a:t>витамином С </a:t>
            </a:r>
            <a:r>
              <a:rPr lang="ru-RU" dirty="0"/>
              <a:t>(катализатором многочисленных ферментативных процессов) препарат содержит </a:t>
            </a:r>
            <a:r>
              <a:rPr lang="ru-RU" dirty="0">
                <a:solidFill>
                  <a:srgbClr val="FF0000"/>
                </a:solidFill>
              </a:rPr>
              <a:t>экстракты лимфатических узлов и миндалин, костного мозга, селезенки, гипоталамуса, печени, эмбриональных тканей и коры надпочечников</a:t>
            </a:r>
            <a:r>
              <a:rPr lang="ru-RU" dirty="0"/>
              <a:t>, являющихся биогенными стимуляторами функций гомологичных органов и защитных систем</a:t>
            </a:r>
          </a:p>
          <a:p>
            <a:r>
              <a:rPr lang="ru-RU" dirty="0"/>
              <a:t> </a:t>
            </a:r>
            <a:r>
              <a:rPr lang="ru-RU" dirty="0" err="1"/>
              <a:t>нозоды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Pyrogenium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Cortison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 глубоким действием на соединительную ткань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B9A7D-B78E-C566-CFC3-D479020CF8E5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998290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5A03-5EDB-B700-9F79-D052C790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Терапия ятрогенных поражений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F6254-153A-EA67-1E5E-ADD788EA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05" y="1540189"/>
            <a:ext cx="9551376" cy="4519088"/>
          </a:xfrm>
        </p:spPr>
        <p:txBody>
          <a:bodyPr>
            <a:no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Pulsatilla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 - обладает </a:t>
            </a:r>
            <a:r>
              <a:rPr lang="ru-RU" dirty="0" err="1"/>
              <a:t>симпатикотоническим</a:t>
            </a:r>
            <a:r>
              <a:rPr lang="ru-RU" dirty="0"/>
              <a:t> действием</a:t>
            </a:r>
          </a:p>
          <a:p>
            <a:r>
              <a:rPr lang="ru-RU" dirty="0" err="1">
                <a:solidFill>
                  <a:srgbClr val="FF0000"/>
                </a:solidFill>
              </a:rPr>
              <a:t>Echinacea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angustifolia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при проявлениях воспаления </a:t>
            </a:r>
          </a:p>
          <a:p>
            <a:r>
              <a:rPr lang="ru-RU" dirty="0" err="1">
                <a:solidFill>
                  <a:srgbClr val="FF0000"/>
                </a:solidFill>
              </a:rPr>
              <a:t>Acidum</a:t>
            </a:r>
            <a:r>
              <a:rPr lang="ru-RU" dirty="0">
                <a:solidFill>
                  <a:srgbClr val="FF0000"/>
                </a:solidFill>
              </a:rPr>
              <a:t> L(+)-</a:t>
            </a:r>
            <a:r>
              <a:rPr lang="ru-RU" dirty="0" err="1">
                <a:solidFill>
                  <a:srgbClr val="FF0000"/>
                </a:solidFill>
              </a:rPr>
              <a:t>lacticum</a:t>
            </a:r>
            <a:r>
              <a:rPr lang="ru-RU" dirty="0">
                <a:solidFill>
                  <a:srgbClr val="FF0000"/>
                </a:solidFill>
              </a:rPr>
              <a:t> Д8 - </a:t>
            </a:r>
            <a:r>
              <a:rPr lang="ru-RU" dirty="0"/>
              <a:t>регулирует кислотно-щелочной баланс в тканях</a:t>
            </a:r>
          </a:p>
          <a:p>
            <a:r>
              <a:rPr lang="ru-RU" dirty="0" err="1">
                <a:solidFill>
                  <a:srgbClr val="FF0000"/>
                </a:solidFill>
              </a:rPr>
              <a:t>Calcium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phosphoricum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регулирует метаболизм кальция в организме</a:t>
            </a:r>
          </a:p>
          <a:p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Aesculus</a:t>
            </a:r>
            <a:r>
              <a:rPr lang="ru-RU" dirty="0"/>
              <a:t> активирует периферическое кровообращение</a:t>
            </a:r>
          </a:p>
          <a:p>
            <a:r>
              <a:rPr lang="ru-RU" dirty="0" err="1">
                <a:solidFill>
                  <a:srgbClr val="FF0000"/>
                </a:solidFill>
              </a:rPr>
              <a:t>Tartarus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stibiatus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действует на катаральные проявления и стимулирует легочную экскрецию</a:t>
            </a:r>
          </a:p>
          <a:p>
            <a:r>
              <a:rPr lang="ru-RU" dirty="0" err="1">
                <a:solidFill>
                  <a:srgbClr val="FF0000"/>
                </a:solidFill>
              </a:rPr>
              <a:t>Dulcamara</a:t>
            </a:r>
            <a:r>
              <a:rPr lang="ru-RU" dirty="0"/>
              <a:t> показана при гидрогенной конституции и повышенной метеозависимости</a:t>
            </a:r>
          </a:p>
          <a:p>
            <a:r>
              <a:rPr lang="en-US" dirty="0" err="1">
                <a:solidFill>
                  <a:srgbClr val="FF0000"/>
                </a:solidFill>
              </a:rPr>
              <a:t>Levothyroxinum</a:t>
            </a:r>
            <a:r>
              <a:rPr lang="ru-RU" dirty="0"/>
              <a:t> стимулирует функции желез и соединительной ткани</a:t>
            </a:r>
          </a:p>
          <a:p>
            <a:r>
              <a:rPr lang="ru-RU" dirty="0" err="1">
                <a:solidFill>
                  <a:srgbClr val="FF0000"/>
                </a:solidFill>
              </a:rPr>
              <a:t>Coccus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cacti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купирует кашель, стимулирует деятельность почек и экскреторные функции слизистых оболочек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B2B9D-FD51-28E7-7ACD-66CF8AFA019C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4332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30661-F69F-808A-47C8-907C2958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Терапия ятрогенных поражений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83CF5-561B-E360-5156-7576B74F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570" y="1428521"/>
            <a:ext cx="9334041" cy="515248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Ferrum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phosphoricum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/>
              <a:t>показан при астенической лихорадке</a:t>
            </a:r>
          </a:p>
          <a:p>
            <a:r>
              <a:rPr lang="ru-RU" dirty="0" err="1">
                <a:solidFill>
                  <a:srgbClr val="FF0000"/>
                </a:solidFill>
              </a:rPr>
              <a:t>Gentiana</a:t>
            </a:r>
            <a:r>
              <a:rPr lang="ru-RU" dirty="0"/>
              <a:t> – для стимуляции при нарушениях действия ЖКТ и гепатобилиарной системы</a:t>
            </a:r>
          </a:p>
          <a:p>
            <a:r>
              <a:rPr lang="ru-RU" dirty="0" err="1">
                <a:solidFill>
                  <a:srgbClr val="FF0000"/>
                </a:solidFill>
              </a:rPr>
              <a:t>Geranium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robertianum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при </a:t>
            </a:r>
            <a:r>
              <a:rPr lang="ru-RU" dirty="0" err="1"/>
              <a:t>дискразиях</a:t>
            </a:r>
            <a:r>
              <a:rPr lang="ru-RU" dirty="0"/>
              <a:t>, дерматозах, </a:t>
            </a:r>
            <a:r>
              <a:rPr lang="ru-RU" dirty="0" err="1"/>
              <a:t>лейкорее</a:t>
            </a:r>
            <a:r>
              <a:rPr lang="ru-RU" dirty="0"/>
              <a:t>, афтах и катарах</a:t>
            </a:r>
          </a:p>
          <a:p>
            <a:r>
              <a:rPr lang="ru-RU" dirty="0" err="1">
                <a:solidFill>
                  <a:srgbClr val="FF0000"/>
                </a:solidFill>
              </a:rPr>
              <a:t>Mercurius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solubilis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при любых изъязвлениях, а также вирусных заболеваниях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Baryum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carbonicum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действуетне</a:t>
            </a:r>
            <a:r>
              <a:rPr lang="ru-RU" dirty="0"/>
              <a:t> только как антисклеротическое средство, но также устраняет </a:t>
            </a:r>
            <a:r>
              <a:rPr lang="ru-RU" dirty="0" err="1"/>
              <a:t>скрофулезные</a:t>
            </a:r>
            <a:r>
              <a:rPr lang="ru-RU" dirty="0"/>
              <a:t> проявления</a:t>
            </a:r>
          </a:p>
          <a:p>
            <a:r>
              <a:rPr lang="ru-RU" dirty="0" err="1">
                <a:solidFill>
                  <a:srgbClr val="FF0000"/>
                </a:solidFill>
              </a:rPr>
              <a:t>Conium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при тенденции к новообразованиям и уплотнению желез</a:t>
            </a:r>
          </a:p>
          <a:p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Galium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aparine</a:t>
            </a:r>
            <a:r>
              <a:rPr lang="ru-RU" dirty="0">
                <a:solidFill>
                  <a:srgbClr val="FF0000"/>
                </a:solidFill>
              </a:rPr>
              <a:t> -</a:t>
            </a:r>
            <a:r>
              <a:rPr lang="ru-RU" dirty="0" err="1"/>
              <a:t>способствуетрегрессивной</a:t>
            </a:r>
            <a:r>
              <a:rPr lang="ru-RU" dirty="0"/>
              <a:t> </a:t>
            </a:r>
            <a:r>
              <a:rPr lang="ru-RU" dirty="0" err="1"/>
              <a:t>викариации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Sulfur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/>
              <a:t>обладает общим стимулирующим эффектом на защитные механизмы и </a:t>
            </a:r>
            <a:r>
              <a:rPr lang="ru-RU" dirty="0" err="1"/>
              <a:t>клеточныефункции</a:t>
            </a:r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Psorinum</a:t>
            </a:r>
            <a:r>
              <a:rPr lang="ru-RU" dirty="0"/>
              <a:t> показан как </a:t>
            </a:r>
            <a:r>
              <a:rPr lang="ru-RU" dirty="0" err="1"/>
              <a:t>нозод</a:t>
            </a:r>
            <a:r>
              <a:rPr lang="ru-RU" dirty="0"/>
              <a:t> ,применяемый при </a:t>
            </a:r>
            <a:r>
              <a:rPr lang="ru-RU" dirty="0" err="1"/>
              <a:t>ретоксических</a:t>
            </a:r>
            <a:r>
              <a:rPr lang="ru-RU" dirty="0"/>
              <a:t> поражениях, особенно при подавленных дерматозах, </a:t>
            </a:r>
            <a:r>
              <a:rPr lang="ru-RU" dirty="0" err="1"/>
              <a:t>экзем.ах</a:t>
            </a:r>
            <a:r>
              <a:rPr lang="ru-RU" dirty="0"/>
              <a:t> и пр.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F5ECC-43F9-67CD-1063-4E57729DC402}"/>
              </a:ext>
            </a:extLst>
          </p:cNvPr>
          <p:cNvSpPr txBox="1"/>
          <p:nvPr/>
        </p:nvSpPr>
        <p:spPr>
          <a:xfrm>
            <a:off x="8381081" y="6581001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62212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696" y="557808"/>
            <a:ext cx="6424751" cy="11430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Сон и возраст</a:t>
            </a:r>
            <a:b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Функции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252" y="1700808"/>
            <a:ext cx="9207838" cy="4896544"/>
          </a:xfrm>
          <a:solidFill>
            <a:schemeClr val="bg1">
              <a:alpha val="81000"/>
            </a:schemeClr>
          </a:solidFill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отдых организма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переработке и хранению информации(особенно медленный)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закрепление изученного материала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подсознательные модели ожидаемых событий (особенно быстрый сон 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организма к изменению освещённости (день-ночь)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иммунитет путём активизации T-лимфоцитов, борющихся с простудными и вирусными заболеваниями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нервная система занимается анализом и регулировкой работы внутренних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33589919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3637-7FBF-46DA-ECFD-D5A905CC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Нарушение сна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3FADE-7701-2578-0575-80766BDB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786" y="1303283"/>
            <a:ext cx="9181826" cy="460793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  нарушений сна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 пациенты  избегают  касаться темы бессонницы, так как опасаются, что врач сразу же перейдет к поиску психологических причин или психических нарушений  или  пропишет  снотворное средство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Бензодиазепины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Антидепрессанты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Нейролептики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Антигистаминные препараты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фитопрепараты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снотворные 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57FE-2D93-C7B9-D277-B6DEE31892E9}"/>
              </a:ext>
            </a:extLst>
          </p:cNvPr>
          <p:cNvSpPr txBox="1"/>
          <p:nvPr/>
        </p:nvSpPr>
        <p:spPr>
          <a:xfrm>
            <a:off x="8376744" y="6484882"/>
            <a:ext cx="327922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Voderholzer U, Riemann D. Ursachen und Therapie von Schlafs</a:t>
            </a:r>
            <a:r>
              <a:rPr lang="en-US" sz="500" dirty="0" err="1"/>
              <a:t>orungen.Biol.Med</a:t>
            </a:r>
            <a:r>
              <a:rPr lang="en-US" sz="500" dirty="0"/>
              <a:t> 2005 </a:t>
            </a:r>
            <a:r>
              <a:rPr lang="ru-RU" sz="500" dirty="0"/>
              <a:t>,3;1</a:t>
            </a:r>
            <a:r>
              <a:rPr lang="de-DE" sz="500" dirty="0"/>
              <a:t>03–107</a:t>
            </a:r>
          </a:p>
        </p:txBody>
      </p:sp>
    </p:spTree>
    <p:extLst>
      <p:ext uri="{BB962C8B-B14F-4D97-AF65-F5344CB8AC3E}">
        <p14:creationId xmlns:p14="http://schemas.microsoft.com/office/powerpoint/2010/main" val="32592028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7688484" cy="10811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Arial Black" panose="020B0A04020102020204" pitchFamily="34" charset="0"/>
              </a:rPr>
              <a:t>Особенности нарушений сна у пожилых в норме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882" y="2648607"/>
            <a:ext cx="8171627" cy="2956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сокращение общей продолжительности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засыпания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пробуждения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заснуть снова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продолжительности сна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 днем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5876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613394" cy="123651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Arial Black" panose="020B0A04020102020204" pitchFamily="34" charset="0"/>
              </a:rPr>
              <a:t>Особенности  нарушений сна </a:t>
            </a:r>
            <a:br>
              <a:rPr lang="ru-RU" sz="2800" b="1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003399"/>
                </a:solidFill>
                <a:latin typeface="Arial Black" panose="020B0A04020102020204" pitchFamily="34" charset="0"/>
              </a:rPr>
              <a:t>у пожилых  на фоне патологии</a:t>
            </a:r>
            <a:b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930" y="155427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общей продолжительности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засыпания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пробуждения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заснуть снова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продолжительности сна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 днем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депрессивность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8151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216" y="5875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Виды нарушения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7475" y="1839310"/>
            <a:ext cx="8944303" cy="431975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Транзиторная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депрессии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нарушениях дыхания во сне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синдроме «беспокойных ног»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сонливость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режима сна и бодрствования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 при хронических  заболеваниях</a:t>
            </a:r>
          </a:p>
        </p:txBody>
      </p:sp>
    </p:spTree>
    <p:extLst>
      <p:ext uri="{BB962C8B-B14F-4D97-AF65-F5344CB8AC3E}">
        <p14:creationId xmlns:p14="http://schemas.microsoft.com/office/powerpoint/2010/main" val="150569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синдромы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при язвенной болезни желудка и 12-перстной </a:t>
            </a:r>
            <a:r>
              <a:rPr lang="ru-RU" sz="27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кишки,колите</a:t>
            </a: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, гастрите, </a:t>
            </a:r>
            <a:r>
              <a:rPr lang="ru-RU" sz="27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ахалазии</a:t>
            </a: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 пищевода и </a:t>
            </a:r>
            <a:r>
              <a:rPr lang="ru-RU" sz="27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кардиоэзофагоспазме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72" y="2710649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 err="1"/>
              <a:t>неврозоподобный</a:t>
            </a:r>
            <a:r>
              <a:rPr lang="ru-RU" sz="2000" dirty="0"/>
              <a:t> (</a:t>
            </a:r>
            <a:r>
              <a:rPr lang="ru-RU" sz="2000" dirty="0" err="1"/>
              <a:t>псевдоневрастенический</a:t>
            </a:r>
            <a:r>
              <a:rPr lang="ru-RU" sz="2000" dirty="0"/>
              <a:t>)</a:t>
            </a:r>
          </a:p>
          <a:p>
            <a:r>
              <a:rPr lang="ru-RU" sz="2000" dirty="0"/>
              <a:t>цефалгии </a:t>
            </a:r>
            <a:r>
              <a:rPr lang="ru-RU" sz="2000" dirty="0" err="1"/>
              <a:t>мигренозного</a:t>
            </a:r>
            <a:r>
              <a:rPr lang="ru-RU" sz="2000" dirty="0"/>
              <a:t> характера</a:t>
            </a:r>
          </a:p>
          <a:p>
            <a:r>
              <a:rPr lang="ru-RU" sz="2000" dirty="0"/>
              <a:t>синдром дисфункции вегетативной нервной системы</a:t>
            </a:r>
          </a:p>
          <a:p>
            <a:r>
              <a:rPr lang="ru-RU" sz="2000" dirty="0" err="1"/>
              <a:t>пapoксизмальные</a:t>
            </a:r>
            <a:r>
              <a:rPr lang="ru-RU" sz="2000" dirty="0"/>
              <a:t> расстройства (</a:t>
            </a:r>
            <a:r>
              <a:rPr lang="ru-RU" sz="2000" dirty="0" err="1"/>
              <a:t>синкопальные</a:t>
            </a:r>
            <a:r>
              <a:rPr lang="ru-RU" sz="2000" dirty="0"/>
              <a:t>, вегетативные кризы)</a:t>
            </a:r>
          </a:p>
          <a:p>
            <a:r>
              <a:rPr lang="ru-RU" sz="2000" dirty="0"/>
              <a:t>полинейропатия</a:t>
            </a:r>
          </a:p>
          <a:p>
            <a:r>
              <a:rPr lang="ru-RU" sz="2000" dirty="0" err="1"/>
              <a:t>радикулопатия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41506300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Мелатонин-</a:t>
            </a:r>
            <a:br>
              <a:rPr lang="ru-RU" sz="31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регулятор суточных ритмов 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01616" y="2248068"/>
            <a:ext cx="2466384" cy="38020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образуется только  ночное время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 помогает  иммунной системе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имеет отношение к депрессии через связь с серотонином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96" y="1556793"/>
            <a:ext cx="6611320" cy="466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303912" y="1268760"/>
            <a:ext cx="1008112" cy="28803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744073" y="2276872"/>
            <a:ext cx="1355637" cy="864096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98" y="5640301"/>
            <a:ext cx="15732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1268761"/>
            <a:ext cx="767997" cy="8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474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42086" y="468984"/>
            <a:ext cx="8219256" cy="9221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Прием снотворных 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и транквилизаторов у пожилых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74176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количества пожилых людей к населению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1842086" y="2348880"/>
          <a:ext cx="4040188" cy="359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8857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потребление снотворных  пожилыми людьми и населением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023992" y="2564904"/>
          <a:ext cx="43924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4" descr="Картинки по запросу снотворны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A517D-DC3C-8E5A-021B-9E6AD39ABC09}"/>
              </a:ext>
            </a:extLst>
          </p:cNvPr>
          <p:cNvSpPr txBox="1"/>
          <p:nvPr/>
        </p:nvSpPr>
        <p:spPr>
          <a:xfrm>
            <a:off x="1491741" y="5299313"/>
            <a:ext cx="10038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прием снотворных и транквилизаторов у пожилых увеличивает  вероятность побочных и токсических явлений увеличивает количество нежелательных эффектов взаимодействия  с другими лекарствами в организме</a:t>
            </a:r>
          </a:p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331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32696B-3847-E5E7-39E2-EEBA969E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0CDFAA0-7AFA-B35E-3EA4-687F4921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показаниями к  применению 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бессонница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беспокойство и тревога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нервное истощение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09988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32696B-3847-E5E7-39E2-EEBA969E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0CDFAA0-7AFA-B35E-3EA4-687F4921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134" y="1681655"/>
            <a:ext cx="9287478" cy="48032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Hypericum D1 5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picrinicum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D5 10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Kalium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 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Ammonium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 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Natrium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 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матричная настойка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Valeriana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матричная настойка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Lupulus 5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матричная настойка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Crataegus 5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матричная настойка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Melissa 3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матричная настойка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Chamomilla 2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матричная настойка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sativa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79502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76E5F6-536A-9B51-B189-57689821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13905" cy="472440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Valeriana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компонент, получаемый из корневищ одноименного растения – валерианы лекарственной. В течение многих сотен лет травники всего мира применяют это средство для лечения беспокойства, сопровождающегося непроизвольными движениями, при бессоннице и последствиях перегрузки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Хмель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Humulus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lupulus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компонент, получаемый из растения хмеля, в гомеопатии применяется от бессонницы по ночам и при сонливости в течение дня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Ромашка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Chamomilla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компонент, получаемый из хорошо изученного растения, обладает транквилизирующим эффектом в случаях нервного возбуждения (волнения, тревоги). Его применение целесообразно при гиперчувствительности к боли, часто наблюдаемой у людей в состоянии высокой стрессовой нагрузки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8194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76E5F6-536A-9B51-B189-57689821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129" y="1905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William </a:t>
            </a:r>
            <a:r>
              <a:rPr 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Boericke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дикий овес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успокоения нервной системы и снижения ментального напряжения, помогает при головных болях, вызванных менструацией и бессонницей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Бромистый калий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показан при треморе, нервных движениях рук и при общем беспокойстве</a:t>
            </a:r>
          </a:p>
          <a:p>
            <a:endParaRPr lang="ru-RU" dirty="0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31932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76E5F6-536A-9B51-B189-57689821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536" y="2838358"/>
            <a:ext cx="3843119" cy="4019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медицине: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Тревожные состояния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страха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Бессоница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желудка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Подагра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мочевого пузыря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пищеварения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Ревматизм</a:t>
            </a: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7E2A0F-F8FC-AB07-D928-C60FD0EB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26" y="1697348"/>
            <a:ext cx="3763259" cy="1141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0DE17E-99FE-F37D-6905-DD3D19F249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8500" y="1697348"/>
            <a:ext cx="2673849" cy="1033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3790A-CE26-658E-05FC-416514132754}"/>
              </a:ext>
            </a:extLst>
          </p:cNvPr>
          <p:cNvSpPr txBox="1"/>
          <p:nvPr/>
        </p:nvSpPr>
        <p:spPr>
          <a:xfrm>
            <a:off x="7525407" y="2787432"/>
            <a:ext cx="3100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медицине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сердечно-сосудистые заболевания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сердечная слабость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сенильное сердце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аритмия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грудная жаба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кровяного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1480675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BF72E4A-0FED-D6DB-2953-01A31EAE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7269"/>
            <a:ext cx="7858071" cy="488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Hypericum 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показания 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периферической и центральной нервной системы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депрессии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  сосудов головного мозга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Melissa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Медицинские показания: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компенсирует регулятивные расстройства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успокоительное средство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«Услада сердца»-Мелисса «делает сердце счастливым и укрепляет дух, прогоняет тёмные мысли и балансирует «чёрную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тоску»Авицена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1394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BF72E4A-0FED-D6DB-2953-01A31EAE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772" y="2680138"/>
            <a:ext cx="7630511" cy="400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Acidum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picrinicum</a:t>
            </a:r>
            <a:b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пикриноазотная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Медицинские показания 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и духовное истощение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обызвествление сосудов головного мозга (церебральный склероз)</a:t>
            </a:r>
          </a:p>
        </p:txBody>
      </p:sp>
    </p:spTree>
    <p:extLst>
      <p:ext uri="{BB962C8B-B14F-4D97-AF65-F5344CB8AC3E}">
        <p14:creationId xmlns:p14="http://schemas.microsoft.com/office/powerpoint/2010/main" val="39553703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51396-C2BB-5ABB-0A97-7C40A6B9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317" y="1765738"/>
            <a:ext cx="9150295" cy="41454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Kalium </a:t>
            </a:r>
            <a:r>
              <a:rPr lang="en-US" sz="2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b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Ammonium </a:t>
            </a:r>
            <a:r>
              <a:rPr lang="en-US" sz="2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Natrium </a:t>
            </a:r>
            <a:r>
              <a:rPr lang="en-US" sz="2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en-US" sz="2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показания:</a:t>
            </a:r>
          </a:p>
          <a:p>
            <a:pPr marL="0" indent="0" algn="ctr">
              <a:buNone/>
            </a:pP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Kalium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Состояния возбуждения центральной нервной системы, церебральные приступы, ночные кошмары, лунатизм и бессонница, последствия ударов, потеря памяти</a:t>
            </a:r>
          </a:p>
          <a:p>
            <a:pPr marL="0" indent="0" algn="ctr">
              <a:buNone/>
            </a:pP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Ammonium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Воспаления дыхательных путей, невралгические головные боли, ощущение повреждений слизистой оболочки, катары на нервной почве</a:t>
            </a:r>
          </a:p>
          <a:p>
            <a:pPr marL="0" indent="0" algn="ctr">
              <a:buNone/>
            </a:pP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Natrium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bromatum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нервные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расстройства,повышенная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</a:t>
            </a:r>
          </a:p>
          <a:p>
            <a:pPr marL="0" indent="0" algn="ctr">
              <a:buNone/>
            </a:pPr>
            <a:endParaRPr lang="ru-RU" sz="20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087A1-CACC-0BCF-5525-D7443848D4B8}"/>
              </a:ext>
            </a:extLst>
          </p:cNvPr>
          <p:cNvSpPr txBox="1"/>
          <p:nvPr/>
        </p:nvSpPr>
        <p:spPr>
          <a:xfrm>
            <a:off x="4540469" y="575705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Бром — элемент 17-й группы периодической таблицы химических элементов, четвёртого периода, с атомным номером 35.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 активный неметалл, относится к группе галогенов</a:t>
            </a:r>
          </a:p>
        </p:txBody>
      </p:sp>
    </p:spTree>
    <p:extLst>
      <p:ext uri="{BB962C8B-B14F-4D97-AF65-F5344CB8AC3E}">
        <p14:creationId xmlns:p14="http://schemas.microsoft.com/office/powerpoint/2010/main" val="405209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заболеваний печени и желчевыводящих путей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454609" cy="3777622"/>
          </a:xfrm>
        </p:spPr>
        <p:txBody>
          <a:bodyPr/>
          <a:lstStyle/>
          <a:p>
            <a:r>
              <a:rPr lang="ru-RU" sz="2400" dirty="0"/>
              <a:t>интоксикация (</a:t>
            </a:r>
            <a:r>
              <a:rPr lang="ru-RU" sz="2400" dirty="0" err="1"/>
              <a:t>гипербибирубинемия</a:t>
            </a:r>
            <a:r>
              <a:rPr lang="ru-RU" sz="2400" dirty="0"/>
              <a:t>, </a:t>
            </a:r>
            <a:r>
              <a:rPr lang="ru-RU" sz="2400" dirty="0" err="1"/>
              <a:t>гипераммониемия</a:t>
            </a:r>
            <a:r>
              <a:rPr lang="ru-RU" sz="2400" dirty="0"/>
              <a:t>)</a:t>
            </a:r>
          </a:p>
          <a:p>
            <a:r>
              <a:rPr lang="ru-RU" sz="2400" dirty="0"/>
              <a:t>функциональная недостаточность печени</a:t>
            </a:r>
          </a:p>
          <a:p>
            <a:r>
              <a:rPr lang="ru-RU" sz="2400" dirty="0"/>
              <a:t>нарушение различных видов обмена веществ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70934611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76E5F6-536A-9B51-B189-57689821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является натуральным седативным средством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действует безопасно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вызывает побочных эффектов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альтернативное решение проблемы управления стрессом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не вызывает привыкания</a:t>
            </a:r>
          </a:p>
          <a:p>
            <a:endParaRPr lang="ru-RU" dirty="0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B454F92-DB99-6F1A-3185-ACAD0C1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Валерианахель</a:t>
            </a:r>
            <a:r>
              <a:rPr lang="ru-RU" sz="2700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- </a:t>
            </a:r>
            <a:r>
              <a:rPr lang="ru-RU" sz="27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комплексный гомеопатический препарат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1891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3388" y="476250"/>
            <a:ext cx="8856662" cy="15128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vi-VN" sz="3100" b="1" dirty="0">
                <a:solidFill>
                  <a:srgbClr val="6600CC"/>
                </a:solidFill>
              </a:rPr>
              <a:t>Валериа́на</a:t>
            </a:r>
            <a:r>
              <a:rPr lang="ru-RU" sz="3100" b="1" dirty="0">
                <a:solidFill>
                  <a:srgbClr val="6600CC"/>
                </a:solidFill>
                <a:latin typeface="Arial Black" panose="020B0A04020102020204" pitchFamily="34" charset="0"/>
              </a:rPr>
              <a:t> лекарственная</a:t>
            </a:r>
            <a:r>
              <a:rPr lang="vi-VN" sz="3100" b="1" dirty="0">
                <a:solidFill>
                  <a:srgbClr val="6600CC"/>
                </a:solidFill>
              </a:rPr>
              <a:t> </a:t>
            </a:r>
            <a:br>
              <a:rPr lang="ru-RU" sz="3100" b="1" dirty="0">
                <a:solidFill>
                  <a:srgbClr val="6600CC"/>
                </a:solidFill>
                <a:latin typeface="Arial Black" panose="020B0A04020102020204" pitchFamily="34" charset="0"/>
              </a:rPr>
            </a:br>
            <a:r>
              <a:rPr lang="en-US" sz="3100" b="1" dirty="0" err="1">
                <a:solidFill>
                  <a:srgbClr val="6600CC"/>
                </a:solidFill>
                <a:latin typeface="Arial Black" panose="020B0A04020102020204" pitchFamily="34" charset="0"/>
              </a:rPr>
              <a:t>Valeriána</a:t>
            </a:r>
            <a:r>
              <a:rPr lang="ru-RU" sz="3100" b="1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en-US" sz="3100" b="1" dirty="0" err="1">
                <a:solidFill>
                  <a:srgbClr val="6600CC"/>
                </a:solidFill>
                <a:latin typeface="Arial Black" panose="020B0A04020102020204" pitchFamily="34" charset="0"/>
              </a:rPr>
              <a:t>officinalis</a:t>
            </a:r>
            <a:br>
              <a:rPr lang="ru-RU" sz="4000" b="1" dirty="0">
                <a:solidFill>
                  <a:srgbClr val="6600CC"/>
                </a:solidFill>
              </a:rPr>
            </a:br>
            <a:br>
              <a:rPr lang="en-US" sz="4000" b="1" dirty="0">
                <a:solidFill>
                  <a:srgbClr val="6600CC"/>
                </a:solidFill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93978"/>
              </p:ext>
            </p:extLst>
          </p:nvPr>
        </p:nvGraphicFramePr>
        <p:xfrm>
          <a:off x="1492468" y="1692166"/>
          <a:ext cx="9932277" cy="45192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48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830">
                <a:tc>
                  <a:txBody>
                    <a:bodyPr/>
                    <a:lstStyle/>
                    <a:p>
                      <a:r>
                        <a:rPr lang="ru-RU" sz="1600" dirty="0"/>
                        <a:t>Критерии  </a:t>
                      </a:r>
                      <a:endParaRPr lang="ru-RU" sz="1600" dirty="0">
                        <a:solidFill>
                          <a:srgbClr val="800000"/>
                        </a:solidFill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Препараты    Валерианы</a:t>
                      </a:r>
                      <a:endParaRPr lang="ru-RU" sz="1600" dirty="0">
                        <a:solidFill>
                          <a:srgbClr val="800000"/>
                        </a:solidFill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Синтетические снотворные</a:t>
                      </a:r>
                      <a:endParaRPr lang="ru-RU" sz="1600" dirty="0">
                        <a:solidFill>
                          <a:srgbClr val="800000"/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89">
                <a:tc>
                  <a:txBody>
                    <a:bodyPr/>
                    <a:lstStyle/>
                    <a:p>
                      <a:r>
                        <a:rPr lang="ru-RU" sz="1800" dirty="0"/>
                        <a:t>Фаза засыпания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Мягкое вхождение в </a:t>
                      </a:r>
                      <a:r>
                        <a:rPr lang="ru-RU" sz="1800"/>
                        <a:t>фазу </a:t>
                      </a:r>
                      <a:r>
                        <a:rPr lang="ru-RU" sz="1800" baseline="0"/>
                        <a:t> засыпания</a:t>
                      </a:r>
                      <a:endParaRPr lang="ru-RU" sz="1800" dirty="0"/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Принуждение ко сну</a:t>
                      </a: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466">
                <a:tc>
                  <a:txBody>
                    <a:bodyPr/>
                    <a:lstStyle/>
                    <a:p>
                      <a:r>
                        <a:rPr lang="ru-RU" sz="1800" dirty="0"/>
                        <a:t>Стадии сна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Все естественные фазы сна сохраняются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Естественные фазы сна изменяются и частично подавляются</a:t>
                      </a: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653">
                <a:tc>
                  <a:txBody>
                    <a:bodyPr/>
                    <a:lstStyle/>
                    <a:p>
                      <a:r>
                        <a:rPr lang="ru-RU" sz="1800" dirty="0"/>
                        <a:t>Степень физической</a:t>
                      </a:r>
                      <a:r>
                        <a:rPr lang="ru-RU" sz="1800" baseline="0" dirty="0"/>
                        <a:t> и эмоциональной разгрузки</a:t>
                      </a:r>
                      <a:endParaRPr lang="ru-RU" sz="1800" dirty="0"/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Физическая и эмоциональная разгрузка полноценна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Физическая и эмоциональная разгрузка неполноценна</a:t>
                      </a:r>
                      <a:r>
                        <a:rPr lang="ru-RU" sz="1800" baseline="0" dirty="0"/>
                        <a:t> «как разбитый»</a:t>
                      </a:r>
                      <a:endParaRPr lang="ru-RU" sz="1800" dirty="0"/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26">
                <a:tc>
                  <a:txBody>
                    <a:bodyPr/>
                    <a:lstStyle/>
                    <a:p>
                      <a:r>
                        <a:rPr lang="ru-RU" sz="1800" dirty="0"/>
                        <a:t>Способность к концентрации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не нарушается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нарушается</a:t>
                      </a: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103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51" y="26064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ВАЛЕРИАНАХЕЛЬ,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капли д/приема внутрь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05" y="2456807"/>
            <a:ext cx="34742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3872" y="2132856"/>
            <a:ext cx="54734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неврозы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неврастения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нарушениях сна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 повышенной нервной возбудимости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43242127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CCDB0-EECB-7FC9-79B4-34DE17FE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CC"/>
                </a:solidFill>
                <a:latin typeface="Arial Black" panose="020B0A04020102020204" pitchFamily="34" charset="0"/>
              </a:rPr>
              <a:t>Преимущества гомеопатической и </a:t>
            </a:r>
            <a:r>
              <a:rPr lang="ru-RU" dirty="0" err="1">
                <a:solidFill>
                  <a:srgbClr val="0000CC"/>
                </a:solidFill>
                <a:latin typeface="Arial Black" panose="020B0A04020102020204" pitchFamily="34" charset="0"/>
              </a:rPr>
              <a:t>б</a:t>
            </a:r>
            <a:r>
              <a:rPr lang="ru-RU" sz="36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иорегуляционной</a:t>
            </a:r>
            <a:r>
              <a:rPr lang="ru-RU" sz="3600" dirty="0">
                <a:solidFill>
                  <a:srgbClr val="0000CC"/>
                </a:solidFill>
                <a:latin typeface="Arial Black" panose="020B0A04020102020204" pitchFamily="34" charset="0"/>
              </a:rPr>
              <a:t> 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8FAD1-1547-4B77-F1F0-98C8BA42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холистический подход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регулирующий и активационный аспект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физиологический и персонифицированный результат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 и опасности передозировки используемых препаратов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положительное последействие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токсической, в т.ч. и лекарственной, нагрузки на пациента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различных сочетанных (комбинированных) лечебно-профилактических программ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079BAE-DCF0-3BBB-AE10-8AFFAABB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454" y="6667656"/>
            <a:ext cx="1686326" cy="1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9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15" y="432462"/>
            <a:ext cx="8911687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проявления заболеваний печени и желчевыводящих путей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848" y="1604963"/>
            <a:ext cx="911876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неврозоподобный</a:t>
            </a:r>
            <a:r>
              <a:rPr lang="ru-RU" dirty="0"/>
              <a:t> (</a:t>
            </a:r>
            <a:r>
              <a:rPr lang="ru-RU" dirty="0" err="1"/>
              <a:t>псевдоневрастенический</a:t>
            </a:r>
            <a:r>
              <a:rPr lang="ru-RU" dirty="0"/>
              <a:t>, ипохондрический)</a:t>
            </a:r>
          </a:p>
          <a:p>
            <a:r>
              <a:rPr lang="ru-RU" dirty="0"/>
              <a:t> острая и хроническая энцефалопатия</a:t>
            </a:r>
          </a:p>
          <a:p>
            <a:r>
              <a:rPr lang="ru-RU" dirty="0"/>
              <a:t>вестибулярные, </a:t>
            </a:r>
            <a:r>
              <a:rPr lang="ru-RU" dirty="0" err="1"/>
              <a:t>синкопальные</a:t>
            </a:r>
            <a:r>
              <a:rPr lang="ru-RU" dirty="0"/>
              <a:t> пароксизмы</a:t>
            </a:r>
          </a:p>
          <a:p>
            <a:r>
              <a:rPr lang="ru-RU" dirty="0"/>
              <a:t>эпилептиформный синдром</a:t>
            </a:r>
          </a:p>
          <a:p>
            <a:r>
              <a:rPr lang="ru-RU" dirty="0"/>
              <a:t>гиперкинетический синдром</a:t>
            </a:r>
          </a:p>
          <a:p>
            <a:r>
              <a:rPr lang="ru-RU" dirty="0"/>
              <a:t>синдром когнитивных нарушений</a:t>
            </a:r>
          </a:p>
          <a:p>
            <a:r>
              <a:rPr lang="ru-RU" dirty="0"/>
              <a:t>синдром нарушения вигильности (</a:t>
            </a:r>
            <a:r>
              <a:rPr lang="ru-RU" dirty="0" err="1"/>
              <a:t>гиперсомнии</a:t>
            </a:r>
            <a:r>
              <a:rPr lang="ru-RU" dirty="0"/>
              <a:t>)</a:t>
            </a:r>
          </a:p>
          <a:p>
            <a:r>
              <a:rPr lang="ru-RU" dirty="0"/>
              <a:t>печеночная кома</a:t>
            </a:r>
          </a:p>
          <a:p>
            <a:r>
              <a:rPr lang="ru-RU" dirty="0" err="1"/>
              <a:t>миелопатия</a:t>
            </a:r>
            <a:r>
              <a:rPr lang="ru-RU" dirty="0"/>
              <a:t>, </a:t>
            </a:r>
            <a:r>
              <a:rPr lang="ru-RU" dirty="0" err="1"/>
              <a:t>энцефаломиелопатия</a:t>
            </a:r>
            <a:endParaRPr lang="ru-RU" dirty="0"/>
          </a:p>
          <a:p>
            <a:r>
              <a:rPr lang="ru-RU" dirty="0" err="1"/>
              <a:t>полирадикулонейропатия</a:t>
            </a:r>
            <a:endParaRPr lang="ru-RU" dirty="0"/>
          </a:p>
          <a:p>
            <a:r>
              <a:rPr lang="ru-RU" dirty="0" err="1"/>
              <a:t>плексопатия</a:t>
            </a:r>
            <a:endParaRPr lang="ru-RU" dirty="0"/>
          </a:p>
          <a:p>
            <a:r>
              <a:rPr lang="ru-RU" dirty="0"/>
              <a:t>миопатия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01033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731805" cy="12579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заболеваний поджелудочной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изменение секреции панкреатических гормонов и выделение биологически активных веществ (нейропептидов, простагландинов, серотонина)</a:t>
            </a:r>
          </a:p>
          <a:p>
            <a:r>
              <a:rPr lang="ru-RU" sz="2400" dirty="0"/>
              <a:t>гнойная интоксикация, сепсис, синдром полиорганной недостаточности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9378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731805" cy="12579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синдромы при панкреатите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Неврозоподобный</a:t>
            </a:r>
            <a:r>
              <a:rPr lang="ru-RU" sz="2400" dirty="0"/>
              <a:t> синдром </a:t>
            </a:r>
          </a:p>
          <a:p>
            <a:r>
              <a:rPr lang="ru-RU" sz="2400" dirty="0"/>
              <a:t>энцефалопатия</a:t>
            </a:r>
          </a:p>
          <a:p>
            <a:r>
              <a:rPr lang="ru-RU" sz="2400" dirty="0" err="1"/>
              <a:t>энцефаломиелопатия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61735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56" y="480300"/>
            <a:ext cx="8657363" cy="109992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заболеваний почек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763" y="1580225"/>
            <a:ext cx="9783192" cy="49361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Интоксикация, обусловленная азотемией вследствие нарушения выделительной функции почек, ведущая к вторичному расстройству гомеостаза (гипонатриемия, </a:t>
            </a:r>
            <a:r>
              <a:rPr lang="ru-RU" dirty="0" err="1"/>
              <a:t>гиперкалиемия</a:t>
            </a:r>
            <a:r>
              <a:rPr lang="ru-RU" dirty="0"/>
              <a:t>, </a:t>
            </a:r>
            <a:r>
              <a:rPr lang="ru-RU" dirty="0" err="1"/>
              <a:t>гипохлоремия</a:t>
            </a:r>
            <a:r>
              <a:rPr lang="ru-RU" dirty="0"/>
              <a:t>, </a:t>
            </a:r>
            <a:r>
              <a:rPr lang="ru-RU" dirty="0" err="1"/>
              <a:t>гиперглобулинемия</a:t>
            </a:r>
            <a:r>
              <a:rPr lang="ru-RU" dirty="0"/>
              <a:t>, </a:t>
            </a:r>
            <a:r>
              <a:rPr lang="ru-RU" dirty="0" err="1"/>
              <a:t>гипоальбуминемия</a:t>
            </a:r>
            <a:r>
              <a:rPr lang="ru-RU" dirty="0"/>
              <a:t>, </a:t>
            </a:r>
            <a:r>
              <a:rPr lang="ru-RU" dirty="0" err="1"/>
              <a:t>креатинемия</a:t>
            </a:r>
            <a:r>
              <a:rPr lang="ru-RU" dirty="0"/>
              <a:t>)</a:t>
            </a:r>
          </a:p>
          <a:p>
            <a:r>
              <a:rPr lang="ru-RU" dirty="0"/>
              <a:t>Снижение коллоидно-осмотического (</a:t>
            </a:r>
            <a:r>
              <a:rPr lang="ru-RU" dirty="0" err="1"/>
              <a:t>онкотического</a:t>
            </a:r>
            <a:r>
              <a:rPr lang="ru-RU" dirty="0"/>
              <a:t>) давления крови</a:t>
            </a:r>
          </a:p>
          <a:p>
            <a:r>
              <a:rPr lang="ru-RU" dirty="0"/>
              <a:t>Повышение проницаемости сосудов с развитием в головном и спинном мозге, а также в периферических нервах отека, </a:t>
            </a:r>
            <a:r>
              <a:rPr lang="ru-RU" dirty="0" err="1"/>
              <a:t>диапедезных</a:t>
            </a:r>
            <a:r>
              <a:rPr lang="ru-RU" dirty="0"/>
              <a:t> кровоизлияний и </a:t>
            </a:r>
            <a:r>
              <a:rPr lang="ru-RU" dirty="0" err="1"/>
              <a:t>плазморрагий</a:t>
            </a:r>
            <a:r>
              <a:rPr lang="ru-RU" dirty="0"/>
              <a:t>, ведущих в дальнейшем к поражению нервных клеток, волокон, нервных сплетений и периферических нервов, а также нарушению сократительной функции мышц</a:t>
            </a:r>
          </a:p>
          <a:p>
            <a:r>
              <a:rPr lang="ru-RU" dirty="0"/>
              <a:t>Вторичная артериальная гипертензия, обусловленная активацией ренин-</a:t>
            </a:r>
            <a:r>
              <a:rPr lang="ru-RU" dirty="0" err="1"/>
              <a:t>ангиотензиновой</a:t>
            </a:r>
            <a:r>
              <a:rPr lang="ru-RU" dirty="0"/>
              <a:t> системы вследствие снижения почечного кровотока</a:t>
            </a:r>
          </a:p>
          <a:p>
            <a:r>
              <a:rPr lang="ru-RU" dirty="0"/>
              <a:t>Токсическое поражение и механическое сдавление (камни, опухоли) ветвей вегетативного сплетения почек может приводить к появлению болей и гиперестезии в почечных зонах Захарьина-</a:t>
            </a:r>
            <a:r>
              <a:rPr lang="ru-RU" dirty="0" err="1"/>
              <a:t>Геда</a:t>
            </a:r>
            <a:r>
              <a:rPr lang="ru-RU" dirty="0"/>
              <a:t>, болей в области сердца и живота (</a:t>
            </a:r>
            <a:r>
              <a:rPr lang="ru-RU" dirty="0" err="1"/>
              <a:t>реновисцеральные</a:t>
            </a:r>
            <a:r>
              <a:rPr lang="ru-RU" dirty="0"/>
              <a:t> синдромы)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04338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060279" cy="109815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проявления</a:t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заболеваний почек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724" y="1722268"/>
            <a:ext cx="9244888" cy="41889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неврозоподобный</a:t>
            </a:r>
            <a:endParaRPr lang="ru-RU" dirty="0"/>
          </a:p>
          <a:p>
            <a:r>
              <a:rPr lang="ru-RU" dirty="0"/>
              <a:t>острые и хронические нарушения мозгового кровообращения</a:t>
            </a:r>
          </a:p>
          <a:p>
            <a:r>
              <a:rPr lang="ru-RU" dirty="0"/>
              <a:t>энцефалопатия</a:t>
            </a:r>
          </a:p>
          <a:p>
            <a:r>
              <a:rPr lang="ru-RU" dirty="0"/>
              <a:t>синдром внутричерепной гипертензии с гипертензивными кризами</a:t>
            </a:r>
          </a:p>
          <a:p>
            <a:r>
              <a:rPr lang="ru-RU" dirty="0"/>
              <a:t>синдром уремической комы</a:t>
            </a:r>
          </a:p>
          <a:p>
            <a:r>
              <a:rPr lang="ru-RU" dirty="0"/>
              <a:t>симптоматическая (почечная) артериальная гипертензия</a:t>
            </a:r>
          </a:p>
          <a:p>
            <a:r>
              <a:rPr lang="ru-RU" dirty="0" err="1"/>
              <a:t>радикулопатия</a:t>
            </a:r>
            <a:endParaRPr lang="ru-RU" dirty="0"/>
          </a:p>
          <a:p>
            <a:r>
              <a:rPr lang="ru-RU" dirty="0"/>
              <a:t>полинейропатия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95608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F244A-F08D-0065-BD8E-8F651074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Во врачебном искусстве нет врачей, окончивших свою науку» </a:t>
            </a:r>
            <a:br>
              <a:rPr lang="ru-RU" sz="3100" dirty="0"/>
            </a:br>
            <a:r>
              <a:rPr lang="ru-RU" sz="1300" b="1" dirty="0"/>
              <a:t>Матвей Яковлевич Мудров основатель русской клинической медицины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A34A9-67F5-8329-28D8-78406F06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общее старение населения</a:t>
            </a:r>
          </a:p>
          <a:p>
            <a:r>
              <a:rPr lang="ru-RU" sz="2400" dirty="0"/>
              <a:t> высокая частота </a:t>
            </a:r>
            <a:r>
              <a:rPr lang="ru-RU" sz="2400" dirty="0" err="1"/>
              <a:t>коморбидности</a:t>
            </a:r>
            <a:r>
              <a:rPr lang="ru-RU" sz="2400" dirty="0"/>
              <a:t> </a:t>
            </a:r>
          </a:p>
          <a:p>
            <a:r>
              <a:rPr lang="ru-RU" sz="2400" dirty="0"/>
              <a:t>междисциплинарный подход</a:t>
            </a:r>
          </a:p>
          <a:p>
            <a:r>
              <a:rPr lang="ru-RU" sz="2400" dirty="0"/>
              <a:t> нарастающая  частота сосудистой и неврологической патологии </a:t>
            </a:r>
          </a:p>
          <a:p>
            <a:r>
              <a:rPr lang="ru-RU" sz="2400" dirty="0"/>
              <a:t>запрос на персонализированный  анализ</a:t>
            </a:r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9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40" y="438780"/>
            <a:ext cx="8851038" cy="11148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Цефалгия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539" y="1894016"/>
            <a:ext cx="8211845" cy="4339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AESCULUS – ощущение, что голова лопнет (давление на мозг)</a:t>
            </a:r>
          </a:p>
          <a:p>
            <a:pPr marL="0" indent="0">
              <a:buNone/>
            </a:pPr>
            <a:r>
              <a:rPr lang="ru-RU" sz="2000" dirty="0"/>
              <a:t>AGARICUS – с ощущением ледяных игл, дрожанием</a:t>
            </a:r>
          </a:p>
          <a:p>
            <a:pPr marL="0" indent="0">
              <a:buNone/>
            </a:pPr>
            <a:r>
              <a:rPr lang="ru-RU" sz="2000" dirty="0"/>
              <a:t>ALUMINA – хроническая, с тошнотой и рвотой</a:t>
            </a:r>
          </a:p>
          <a:p>
            <a:pPr marL="0" indent="0">
              <a:buNone/>
            </a:pPr>
            <a:r>
              <a:rPr lang="ru-RU" sz="2000" dirty="0"/>
              <a:t>AURUM METALLICUM – пульсация, краснота лица, повышение кровяного давления, ощущение прилива крови</a:t>
            </a:r>
          </a:p>
          <a:p>
            <a:pPr marL="0" indent="0">
              <a:buNone/>
            </a:pPr>
            <a:r>
              <a:rPr lang="ru-RU" sz="2000" dirty="0"/>
              <a:t>BELLADONNA – внезапная, сильная с краснотой лица, расширением зрачков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767655" y="640823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07746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40" y="438780"/>
            <a:ext cx="8851038" cy="11148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Цефалгия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539" y="1894016"/>
            <a:ext cx="8211845" cy="433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CACTUS – с ощущением сильного сжатия головы</a:t>
            </a:r>
          </a:p>
          <a:p>
            <a:pPr marL="0" indent="0">
              <a:buNone/>
            </a:pPr>
            <a:r>
              <a:rPr lang="ru-RU" sz="1900" dirty="0"/>
              <a:t>CALCIUM PHOSPHORICUM – у школьников, </a:t>
            </a:r>
            <a:r>
              <a:rPr lang="ru-RU" sz="1900" dirty="0" err="1"/>
              <a:t>студентов,хуже</a:t>
            </a:r>
            <a:r>
              <a:rPr lang="ru-RU" sz="1900" dirty="0"/>
              <a:t> от тесной шапки</a:t>
            </a:r>
          </a:p>
          <a:p>
            <a:pPr marL="0" indent="0">
              <a:buNone/>
            </a:pPr>
            <a:r>
              <a:rPr lang="ru-RU" sz="1900" dirty="0"/>
              <a:t>CAMPHORA – ощущение перетягивания головы веревкой, холод тела</a:t>
            </a:r>
          </a:p>
          <a:p>
            <a:pPr marL="0" indent="0">
              <a:buNone/>
            </a:pPr>
            <a:r>
              <a:rPr lang="ru-RU" sz="1900" dirty="0"/>
              <a:t>CAPSICUM – хуже от сотрясения (держит голову руками)</a:t>
            </a:r>
          </a:p>
          <a:p>
            <a:pPr marL="0" indent="0">
              <a:buNone/>
            </a:pPr>
            <a:r>
              <a:rPr lang="ru-RU" sz="1900" dirty="0"/>
              <a:t>CIMICIFUGA – слева, перед </a:t>
            </a:r>
            <a:r>
              <a:rPr lang="ru-RU" sz="1900" dirty="0" err="1"/>
              <a:t>менструацией,от</a:t>
            </a:r>
            <a:r>
              <a:rPr lang="ru-RU" sz="1900" dirty="0"/>
              <a:t> голода</a:t>
            </a:r>
          </a:p>
          <a:p>
            <a:pPr marL="0" indent="0">
              <a:buNone/>
            </a:pPr>
            <a:r>
              <a:rPr lang="ru-RU" sz="1900" dirty="0"/>
              <a:t>COFFEA – односторонняя, в одной точке, с возбуждением</a:t>
            </a:r>
          </a:p>
          <a:p>
            <a:pPr marL="0" indent="0">
              <a:buNone/>
            </a:pPr>
            <a:r>
              <a:rPr lang="ru-RU" sz="1900" dirty="0"/>
              <a:t>CUPRUM – со спазмом, подергиванием глаз</a:t>
            </a:r>
          </a:p>
          <a:p>
            <a:pPr marL="0" indent="0">
              <a:buNone/>
            </a:pPr>
            <a:r>
              <a:rPr lang="ru-RU" sz="1900" dirty="0"/>
              <a:t>EUPHRASIA – как от ушиба с насморком и воспалением глаз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767655" y="640823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14826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40" y="438780"/>
            <a:ext cx="8851038" cy="11148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Цефалгия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539" y="1894016"/>
            <a:ext cx="8211845" cy="433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GELSEMIUM – внезапная, сильная, ощущение повязки вокруг головы</a:t>
            </a:r>
          </a:p>
          <a:p>
            <a:pPr marL="0" indent="0">
              <a:buNone/>
            </a:pPr>
            <a:r>
              <a:rPr lang="ru-RU" sz="1900" dirty="0"/>
              <a:t>GLONOINUM – с дрожью, приливом крови к голове, холодом тела, снижением кровяного давления</a:t>
            </a:r>
          </a:p>
          <a:p>
            <a:pPr marL="0" indent="0">
              <a:buNone/>
            </a:pPr>
            <a:r>
              <a:rPr lang="ru-RU" sz="1900" dirty="0"/>
              <a:t>IGNATIA – разнообразная, от </a:t>
            </a:r>
            <a:r>
              <a:rPr lang="ru-RU" sz="1900" dirty="0" err="1"/>
              <a:t>переживаний,от</a:t>
            </a:r>
            <a:r>
              <a:rPr lang="ru-RU" sz="1900" dirty="0"/>
              <a:t> кофе, алкоголя, стимуляторов.</a:t>
            </a:r>
          </a:p>
          <a:p>
            <a:pPr marL="0" indent="0">
              <a:buNone/>
            </a:pPr>
            <a:r>
              <a:rPr lang="ru-RU" sz="1900" dirty="0"/>
              <a:t>KALIUM BICHROMICUM – в одной точке с нарушением зрения</a:t>
            </a:r>
          </a:p>
          <a:p>
            <a:pPr marL="0" indent="0">
              <a:buNone/>
            </a:pPr>
            <a:r>
              <a:rPr lang="ru-RU" sz="1900" dirty="0"/>
              <a:t>MELILOTUS – с краснотой лица, лучше от носового кровотечения</a:t>
            </a:r>
          </a:p>
          <a:p>
            <a:pPr marL="0" indent="0">
              <a:buNone/>
            </a:pPr>
            <a:r>
              <a:rPr lang="ru-RU" sz="1900" dirty="0"/>
              <a:t>NATRIUM MURIATICUM – хроническая, в виде </a:t>
            </a:r>
            <a:r>
              <a:rPr lang="ru-RU" sz="1900" dirty="0" err="1"/>
              <a:t>приступов,бледность</a:t>
            </a:r>
            <a:r>
              <a:rPr lang="ru-RU" sz="1900" dirty="0"/>
              <a:t>, худоба, печаль, потребность в соли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767655" y="640823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21020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40" y="438780"/>
            <a:ext cx="8851038" cy="11148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Цефалгия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539" y="1894016"/>
            <a:ext cx="8211845" cy="433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OPIUM – темно-красное лицо, невозможность пошевелиться</a:t>
            </a:r>
          </a:p>
          <a:p>
            <a:pPr marL="0" indent="0">
              <a:buNone/>
            </a:pPr>
            <a:r>
              <a:rPr lang="ru-RU" sz="1900" dirty="0"/>
              <a:t>PETROLEUM – после езды в транспорте, от запаха бензина, выхлопных газов, краски</a:t>
            </a:r>
          </a:p>
          <a:p>
            <a:pPr marL="0" indent="0">
              <a:buNone/>
            </a:pPr>
            <a:r>
              <a:rPr lang="ru-RU" sz="1900" dirty="0"/>
              <a:t>PLATINA – в виде тяжелых приступов, с тошнотой и рвотой, лучше на воздухе, постепенно начинается и проходит</a:t>
            </a:r>
          </a:p>
          <a:p>
            <a:pPr marL="0" indent="0">
              <a:buNone/>
            </a:pPr>
            <a:r>
              <a:rPr lang="ru-RU" sz="1900" dirty="0"/>
              <a:t>SPIGELIA – «блуждающего» характера</a:t>
            </a:r>
          </a:p>
          <a:p>
            <a:pPr marL="0" indent="0">
              <a:buNone/>
            </a:pPr>
            <a:r>
              <a:rPr lang="ru-RU" sz="1900" dirty="0"/>
              <a:t>THUJA – упорная, в одной точке, хуже от сырости, питья</a:t>
            </a:r>
          </a:p>
          <a:p>
            <a:pPr marL="0" indent="0">
              <a:buNone/>
            </a:pPr>
            <a:r>
              <a:rPr lang="ru-RU" sz="1900" dirty="0"/>
              <a:t>VALERIANA – в покое (лучше от движения),с обострением ощущений и чувств</a:t>
            </a:r>
          </a:p>
          <a:p>
            <a:pPr marL="0" indent="0">
              <a:buNone/>
            </a:pPr>
            <a:r>
              <a:rPr lang="ru-RU" sz="1900" dirty="0"/>
              <a:t>ZINCUM – у лиц, неспособных к точным наукам, сопровождается симптомом «беспокойных» ног</a:t>
            </a: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767655" y="640823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74376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0A20-6253-82AB-6A49-1DEB4134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Бессоница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3A0B6-142D-4A3D-A372-EDFD63D9F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559" y="1576552"/>
            <a:ext cx="9413053" cy="4334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CHAMOMILLA – из-за боли, раздражения, злобы (часто у детей)</a:t>
            </a:r>
          </a:p>
          <a:p>
            <a:r>
              <a:rPr lang="ru-RU" dirty="0"/>
              <a:t>CIMICIFUGA – крайне переменчивый сон и настроение</a:t>
            </a:r>
          </a:p>
          <a:p>
            <a:r>
              <a:rPr lang="ru-RU" dirty="0"/>
              <a:t>COFFEA – бессонница от эмоционального возбуждения</a:t>
            </a:r>
          </a:p>
          <a:p>
            <a:r>
              <a:rPr lang="ru-RU" dirty="0"/>
              <a:t>GELSEMIUM – от волнения, беспокойства о будущем</a:t>
            </a:r>
          </a:p>
          <a:p>
            <a:r>
              <a:rPr lang="ru-RU" dirty="0"/>
              <a:t>IGNATIA – не засыпает вечером, наплыв мыслей, сердцебиение</a:t>
            </a:r>
          </a:p>
          <a:p>
            <a:r>
              <a:rPr lang="ru-RU" dirty="0"/>
              <a:t>IODIUM – нервная возбудимость, сердцебиение, исхудание (часто тиреотоксикоз)</a:t>
            </a:r>
          </a:p>
          <a:p>
            <a:r>
              <a:rPr lang="ru-RU" dirty="0"/>
              <a:t>KALIUM CARBONICUM – просыпается в 2-4 часа ночи от болезненных явлений</a:t>
            </a:r>
          </a:p>
          <a:p>
            <a:r>
              <a:rPr lang="ru-RU" dirty="0"/>
              <a:t>NUX VOMICA – просыпается раньше времени, раздражительность переутомление</a:t>
            </a:r>
          </a:p>
          <a:p>
            <a:r>
              <a:rPr lang="ru-RU" dirty="0"/>
              <a:t>VALERIANA – эмоциональное переутомление, беспокойство</a:t>
            </a:r>
          </a:p>
        </p:txBody>
      </p:sp>
    </p:spTree>
    <p:extLst>
      <p:ext uri="{BB962C8B-B14F-4D97-AF65-F5344CB8AC3E}">
        <p14:creationId xmlns:p14="http://schemas.microsoft.com/office/powerpoint/2010/main" val="304076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2C86F-79CF-555A-8526-53E4CF1B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Невралгия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B8BF2-A707-D080-F163-AACB5F50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338" y="1429407"/>
            <a:ext cx="9129274" cy="4481815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ACONITUM – с невыносимой, резкой болью, онемением, беспокойством</a:t>
            </a:r>
          </a:p>
          <a:p>
            <a:r>
              <a:rPr lang="ru-RU" dirty="0"/>
              <a:t>CAUSTICUM – с сильными, молниеносными болями, в том числе лицевых нервов</a:t>
            </a:r>
          </a:p>
          <a:p>
            <a:r>
              <a:rPr lang="ru-RU" dirty="0"/>
              <a:t>CHINA – на фоне истощения, анемии</a:t>
            </a:r>
          </a:p>
          <a:p>
            <a:r>
              <a:rPr lang="ru-RU" dirty="0"/>
              <a:t>CIMICIFUGA – ресничная, межреберная, люмбаго. Чаще слева</a:t>
            </a:r>
          </a:p>
          <a:p>
            <a:r>
              <a:rPr lang="ru-RU" dirty="0"/>
              <a:t>COFFEA – зубная, тройничного нерва</a:t>
            </a:r>
          </a:p>
          <a:p>
            <a:r>
              <a:rPr lang="ru-RU" dirty="0"/>
              <a:t>COLOCYNTHIS – с болями вдоль нервов, сильными, разрывающими ,радикулит, часто после обиды, гнева. Лучше от сильного давления</a:t>
            </a:r>
          </a:p>
          <a:p>
            <a:r>
              <a:rPr lang="ru-RU" dirty="0"/>
              <a:t>HYPERICUM – с болью по ходу нерва после травмы, радикулит, боли после удаления зуба, фантомные боли</a:t>
            </a:r>
          </a:p>
          <a:p>
            <a:r>
              <a:rPr lang="ru-RU" dirty="0"/>
              <a:t>LACHESIS – слева, тройничного, лицевого нерва, хуже от сна, алкоголя, прикосновения, тепла (жары)</a:t>
            </a:r>
          </a:p>
          <a:p>
            <a:r>
              <a:rPr lang="ru-RU" dirty="0"/>
              <a:t>MAGNESIUM PHOSPHORICUM – с колющей, режущей </a:t>
            </a:r>
            <a:r>
              <a:rPr lang="ru-RU" dirty="0" err="1"/>
              <a:t>болью,ухудшение</a:t>
            </a:r>
            <a:r>
              <a:rPr lang="ru-RU" dirty="0"/>
              <a:t> от переохлаждения, улучшение от тепла</a:t>
            </a:r>
          </a:p>
          <a:p>
            <a:r>
              <a:rPr lang="ru-RU" dirty="0"/>
              <a:t>PLATINA – сопровождается спазмами, болями в костях, онемением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83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2C86F-79CF-555A-8526-53E4CF1B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Невралгия</a:t>
            </a:r>
            <a:b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B8BF2-A707-D080-F163-AACB5F50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713186"/>
            <a:ext cx="8911688" cy="4198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PLUMBUM – с болями по ходу нервных сплетений и атрофией мышц, онемения параличи</a:t>
            </a:r>
          </a:p>
          <a:p>
            <a:r>
              <a:rPr lang="ru-RU" dirty="0"/>
              <a:t>RUTA – упорные, рецидивирующее невралгии, хуже от холода, лежа, радикулит обостряющийся при укладывании в постель</a:t>
            </a:r>
          </a:p>
          <a:p>
            <a:r>
              <a:rPr lang="ru-RU" dirty="0"/>
              <a:t>RHUS – радикулит, «стартовые» боли (в начале движения),чаще слева</a:t>
            </a:r>
          </a:p>
          <a:p>
            <a:r>
              <a:rPr lang="ru-RU" dirty="0"/>
              <a:t>SPIGELIA – любой локализации, с косоглазием, опущением век</a:t>
            </a:r>
          </a:p>
          <a:p>
            <a:r>
              <a:rPr lang="ru-RU" dirty="0"/>
              <a:t>STANNUM – со стреляющими болями, спазмами, судорогами, подергиваниями.</a:t>
            </a:r>
          </a:p>
          <a:p>
            <a:r>
              <a:rPr lang="ru-RU" dirty="0"/>
              <a:t>VALERIANA – с острыми, дергающими болями, как от электричества, боли в лице и зубах</a:t>
            </a:r>
          </a:p>
          <a:p>
            <a:r>
              <a:rPr lang="ru-RU" dirty="0"/>
              <a:t>ZINCUM METALLICUM – с дрожанием, параличом, слабостью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39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62679-4B2F-3CD4-1848-14D580BA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Кардиология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средства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1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4AA32-14AD-7C6E-AD63-A4AC15D0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028" y="1282262"/>
            <a:ext cx="9294513" cy="52694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/>
              <a:t>ACONITUM – гипертонический криз, стенокардия со страхом, краснотой лица, твердым, скорым пульсом, двигательным возбуждением</a:t>
            </a:r>
          </a:p>
          <a:p>
            <a:r>
              <a:rPr lang="ru-RU" sz="2000" dirty="0"/>
              <a:t>AMMONIUM CARBONICUM – сердцебиение со слабостью и одышкой</a:t>
            </a:r>
          </a:p>
          <a:p>
            <a:r>
              <a:rPr lang="ru-RU" sz="2000" dirty="0"/>
              <a:t>ANACARDIUM – «двойные» боли (два укола с перерывом) в сердце</a:t>
            </a:r>
          </a:p>
          <a:p>
            <a:r>
              <a:rPr lang="ru-RU" sz="2000" dirty="0"/>
              <a:t>ARGENTUM NITRICUM – сердцебиение, связанное с беспокойством</a:t>
            </a:r>
          </a:p>
          <a:p>
            <a:r>
              <a:rPr lang="ru-RU" sz="2000" dirty="0"/>
              <a:t>ARNICA – увеличение сердца от тренировок, переутомление</a:t>
            </a:r>
          </a:p>
          <a:p>
            <a:r>
              <a:rPr lang="ru-RU" sz="2000" dirty="0"/>
              <a:t>ARSENICUM ALBUM – сердечный приступ в 1-3 часа ночи</a:t>
            </a:r>
          </a:p>
          <a:p>
            <a:r>
              <a:rPr lang="ru-RU" sz="2000" dirty="0"/>
              <a:t>AURUM METALLICUM – гипертония и стенокардия. Краснота лица, пульсация сосудов. депрессия</a:t>
            </a:r>
          </a:p>
          <a:p>
            <a:r>
              <a:rPr lang="ru-RU" sz="2000" dirty="0"/>
              <a:t>CACTUS – стенокардия, боли резкие, ощущение сжатия сердца, онемение левой руки, одышка хуже от малейшего усилия</a:t>
            </a:r>
          </a:p>
          <a:p>
            <a:r>
              <a:rPr lang="ru-RU" sz="2000" dirty="0"/>
              <a:t>CALCIUM CARBONICUM – легко возникает сердцебиение и одышка</a:t>
            </a:r>
          </a:p>
          <a:p>
            <a:r>
              <a:rPr lang="ru-RU" sz="2000" dirty="0"/>
              <a:t>CARBO VEGETABILIS – тяжелое состояние, холод тела (но желание холода), одышка, нитевидный пульс, обостренные черты лица</a:t>
            </a:r>
          </a:p>
          <a:p>
            <a:r>
              <a:rPr lang="ru-RU" sz="2000" dirty="0"/>
              <a:t>CIMICIFUGA – ревматизм сердца, суставов, ангины</a:t>
            </a:r>
          </a:p>
          <a:p>
            <a:r>
              <a:rPr lang="ru-RU" sz="2000" dirty="0"/>
              <a:t>DIGITALIS – замедление сердечного ритма или аритмия, одышка, синева лица, губ, </a:t>
            </a:r>
            <a:r>
              <a:rPr lang="ru-RU" sz="2000" dirty="0" err="1"/>
              <a:t>ногтей.страх</a:t>
            </a:r>
            <a:r>
              <a:rPr lang="ru-RU" sz="2000" dirty="0"/>
              <a:t> остановки сердца (нужно замереть неподвижно)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04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62679-4B2F-3CD4-1848-14D580BA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Кардиология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4AA32-14AD-7C6E-AD63-A4AC15D0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131" y="1324303"/>
            <a:ext cx="9339481" cy="532874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2300" dirty="0"/>
              <a:t>FOLLICULINUM – болезни сердца и сосудов в климактерическом периоде</a:t>
            </a:r>
          </a:p>
          <a:p>
            <a:r>
              <a:rPr lang="ru-RU" sz="2300" dirty="0"/>
              <a:t>GELSEMIUM – аритмия со страхом остановки сердца (нужно двигаться)</a:t>
            </a:r>
          </a:p>
          <a:p>
            <a:r>
              <a:rPr lang="ru-RU" sz="2300" dirty="0"/>
              <a:t>GLONOINUM – сердцебиение от малейших усилий, нерегулярный пульс, прилив крови к голове, головная </a:t>
            </a:r>
            <a:r>
              <a:rPr lang="ru-RU" sz="2300" dirty="0" err="1"/>
              <a:t>боль,падение</a:t>
            </a:r>
            <a:r>
              <a:rPr lang="ru-RU" sz="2300" dirty="0"/>
              <a:t> кровяного давления, обморок</a:t>
            </a:r>
          </a:p>
          <a:p>
            <a:r>
              <a:rPr lang="ru-RU" sz="2300" dirty="0"/>
              <a:t>IGNATIA – сердцебиение, боли в сердце после стрессов</a:t>
            </a:r>
          </a:p>
          <a:p>
            <a:r>
              <a:rPr lang="ru-RU" sz="2300" dirty="0"/>
              <a:t>IODUM – сердцебиение, нарушение </a:t>
            </a:r>
            <a:r>
              <a:rPr lang="ru-RU" sz="2300" dirty="0" err="1"/>
              <a:t>ритма,часто</a:t>
            </a:r>
            <a:r>
              <a:rPr lang="ru-RU" sz="2300" dirty="0"/>
              <a:t> тиреотоксикоз, исхудание</a:t>
            </a:r>
          </a:p>
          <a:p>
            <a:r>
              <a:rPr lang="ru-RU" sz="2300" dirty="0"/>
              <a:t>KALIUM CARBONICUM – нарушения сердечного ритма, отеки, анемия, стенокардия, колющая боль, ощущение, что «сердце висит на нитке»</a:t>
            </a:r>
          </a:p>
          <a:p>
            <a:r>
              <a:rPr lang="ru-RU" sz="2300" dirty="0"/>
              <a:t>LILIUM TIGRINUM – стенокардия, ощущения сжатия сердца, </a:t>
            </a:r>
            <a:r>
              <a:rPr lang="ru-RU" sz="2300" dirty="0" err="1"/>
              <a:t>сердцебиение,часто</a:t>
            </a:r>
            <a:r>
              <a:rPr lang="ru-RU" sz="2300" dirty="0"/>
              <a:t> на фоне гинекологической патологии, климакса</a:t>
            </a:r>
          </a:p>
          <a:p>
            <a:r>
              <a:rPr lang="ru-RU" sz="2300" dirty="0"/>
              <a:t>NAJA – пороки сердца, сердцебиение, аритмия, стенокардия ,гипотония</a:t>
            </a:r>
          </a:p>
          <a:p>
            <a:r>
              <a:rPr lang="ru-RU" sz="2300" dirty="0"/>
              <a:t>RHUS – стенокардия, онемение левой руки, перетренировка, увеличение сердца</a:t>
            </a:r>
          </a:p>
          <a:p>
            <a:r>
              <a:rPr lang="ru-RU" sz="2300" dirty="0"/>
              <a:t>SPIGELIA – интенсивное сердцебиение, хуже лежа на левом боку, ощущение «дрожания» в сердце, колющие боли от малейшего движения</a:t>
            </a:r>
          </a:p>
          <a:p>
            <a:r>
              <a:rPr lang="ru-RU" sz="2300" dirty="0"/>
              <a:t>TABACUM – стенокардия, ощущение боли и спазма в горле, обморок, слабость, тошнота, бледность, холодный пот</a:t>
            </a:r>
          </a:p>
          <a:p>
            <a:r>
              <a:rPr lang="ru-RU" sz="2300" dirty="0"/>
              <a:t>TARENTULA – стенокардия, сердцебиение, одышка, беспокойство в конечностях</a:t>
            </a:r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66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C610C45-9646-5C07-C953-5223ABC2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Раздражительность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2F8A7-CC71-F042-49F9-1C49C79D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13490"/>
            <a:ext cx="8911687" cy="43977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AESCULUS – с потерей памяти, отвращением к работе, венозные проблемы</a:t>
            </a:r>
          </a:p>
          <a:p>
            <a:r>
              <a:rPr lang="ru-RU" dirty="0"/>
              <a:t>CIMICIFUGA – при резких колебаниях настроения, предменструальный синдром, непереносимость голода</a:t>
            </a:r>
          </a:p>
          <a:p>
            <a:r>
              <a:rPr lang="ru-RU" dirty="0"/>
              <a:t>COLOCYNTHIS – постоянная неудовлетворенность делами, окружающими, собой, острые боли (особенно в животе) после раздражения, гнева, обиды</a:t>
            </a:r>
          </a:p>
          <a:p>
            <a:r>
              <a:rPr lang="ru-RU" dirty="0"/>
              <a:t>HEPAR SULFURIS – в виде приступов, придирчивость, сварливость, простуды, гнойные процессы</a:t>
            </a:r>
          </a:p>
          <a:p>
            <a:r>
              <a:rPr lang="ru-RU" dirty="0"/>
              <a:t>IODIUM – с беспокойством, возбудимостью, отсутствием терпения. импульсивные действия, эйфория или печаль</a:t>
            </a:r>
          </a:p>
          <a:p>
            <a:r>
              <a:rPr lang="ru-RU" dirty="0"/>
              <a:t>KALIUM MURIATICUM – с печалью, беспокойством, обилием снов</a:t>
            </a:r>
          </a:p>
          <a:p>
            <a:r>
              <a:rPr lang="ru-RU" dirty="0"/>
              <a:t>KREOSOTUM – с недовольством всем, капризами, дрожь, сердцебиение, слезы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59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CF09-9E97-EABF-235F-BED1F300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проявления соматических заболеваний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C746E-08FC-103B-83B7-FF2162E9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436854" cy="410029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 гетерогенный патогенез </a:t>
            </a:r>
          </a:p>
          <a:p>
            <a:r>
              <a:rPr lang="ru-RU" sz="2800" dirty="0"/>
              <a:t>различные  патогенетические факторы</a:t>
            </a:r>
          </a:p>
          <a:p>
            <a:r>
              <a:rPr lang="ru-RU" sz="2800" dirty="0"/>
              <a:t>диффузные</a:t>
            </a:r>
          </a:p>
          <a:p>
            <a:r>
              <a:rPr lang="ru-RU" sz="2800" dirty="0"/>
              <a:t>очаговые</a:t>
            </a:r>
          </a:p>
          <a:p>
            <a:r>
              <a:rPr lang="ru-RU" sz="2800" dirty="0"/>
              <a:t>неодинаковые механизмы и проявления</a:t>
            </a:r>
          </a:p>
          <a:p>
            <a:r>
              <a:rPr lang="ru-RU" sz="2800" dirty="0"/>
              <a:t>пестрые клинические  симптомокомплексы</a:t>
            </a:r>
          </a:p>
          <a:p>
            <a:r>
              <a:rPr lang="ru-RU" sz="2800" dirty="0"/>
              <a:t>снижение качества жизни</a:t>
            </a:r>
          </a:p>
          <a:p>
            <a:r>
              <a:rPr lang="ru-RU" sz="2800" dirty="0"/>
              <a:t>рост полипрагмазии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416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C610C45-9646-5C07-C953-5223ABC2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Раздражительность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2F8A7-CC71-F042-49F9-1C49C79D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745" y="1460938"/>
            <a:ext cx="9223867" cy="4450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LYCOPODIUM – от мелочей, желание командовать, эмоциональность</a:t>
            </a:r>
          </a:p>
          <a:p>
            <a:r>
              <a:rPr lang="ru-RU" dirty="0"/>
              <a:t>MAGNESIUM PHOSPHORICUM – от умственной </a:t>
            </a:r>
            <a:r>
              <a:rPr lang="ru-RU" dirty="0" err="1"/>
              <a:t>работы,спазмы</a:t>
            </a:r>
            <a:r>
              <a:rPr lang="ru-RU" dirty="0"/>
              <a:t>, «нервное мочеиспускание»</a:t>
            </a:r>
          </a:p>
          <a:p>
            <a:r>
              <a:rPr lang="ru-RU" dirty="0"/>
              <a:t>MEDORRHINUM – с торопливостью, беспокойством, ночными страхами, знакомые люди и вещи кажутся </a:t>
            </a:r>
            <a:r>
              <a:rPr lang="ru-RU" dirty="0" err="1"/>
              <a:t>странными,время</a:t>
            </a:r>
            <a:r>
              <a:rPr lang="ru-RU" dirty="0"/>
              <a:t> идет слишком медленно</a:t>
            </a:r>
          </a:p>
          <a:p>
            <a:r>
              <a:rPr lang="ru-RU" dirty="0"/>
              <a:t>NUX VIMICA – с ухудшением утром и улучшением </a:t>
            </a:r>
            <a:r>
              <a:rPr lang="ru-RU" dirty="0" err="1"/>
              <a:t>вечером,от</a:t>
            </a:r>
            <a:r>
              <a:rPr lang="ru-RU" dirty="0"/>
              <a:t> перегруженности делами</a:t>
            </a:r>
          </a:p>
          <a:p>
            <a:r>
              <a:rPr lang="ru-RU" dirty="0"/>
              <a:t>SEPIA – характерны желание карьеры, потеря интереса к </a:t>
            </a:r>
            <a:r>
              <a:rPr lang="ru-RU" dirty="0" err="1"/>
              <a:t>сексу,утрата</a:t>
            </a:r>
            <a:r>
              <a:rPr lang="ru-RU" dirty="0"/>
              <a:t> чувства красоты</a:t>
            </a:r>
          </a:p>
          <a:p>
            <a:r>
              <a:rPr lang="ru-RU" dirty="0"/>
              <a:t>STAPHYSAGRIA – от несправедливости, обиды, сексуальных проблем</a:t>
            </a:r>
          </a:p>
          <a:p>
            <a:r>
              <a:rPr lang="ru-RU" dirty="0"/>
              <a:t>TARENTULA – от непереносимость ожидания, симптом «беспокойных конечностей»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26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B47520-7E2B-B350-6F56-C716B80C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Депрессия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579" y="1397877"/>
            <a:ext cx="9392033" cy="451334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AURUM – отвращение к жизни, комплексы вины и долга, скрывает симптомы, угрюмый, вспыльчивый, мысли о самоубийстве</a:t>
            </a:r>
          </a:p>
          <a:p>
            <a:r>
              <a:rPr lang="ru-RU" dirty="0"/>
              <a:t>BROMUM – апатия, отвращение к любой работе в сочетании с тревогой, светлый цвет волос, глаз, кожи</a:t>
            </a:r>
          </a:p>
          <a:p>
            <a:r>
              <a:rPr lang="ru-RU" dirty="0"/>
              <a:t>IODIUM – молчаливость, сонливость, отсутствие реакции на события, исхудание, смуглый цвет волос, глаз, кожи</a:t>
            </a:r>
          </a:p>
          <a:p>
            <a:r>
              <a:rPr lang="ru-RU" dirty="0"/>
              <a:t>NAJA – ощущение себя ничтожным, ненужным, преследуемым ,мысли о самоубийстве, заболевание сердца</a:t>
            </a:r>
          </a:p>
          <a:p>
            <a:r>
              <a:rPr lang="ru-RU" dirty="0"/>
              <a:t>NATRUIM SULFURICUM – тоска, грусть, чувствительность к музыке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22108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DBA80-A3CF-57D9-0E19-863C0594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Страх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0BEA1-3A25-6AEC-B700-207F6F39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008" y="1324303"/>
            <a:ext cx="9238592" cy="4987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ACONITUM – острый (чаще) и хронический, смерти, болезни, толпы, ветра, будущего, на фоне боли, повышения давления, высокой температуры. физическое беспокойство, болезни от страха</a:t>
            </a:r>
          </a:p>
          <a:p>
            <a:r>
              <a:rPr lang="ru-RU" dirty="0"/>
              <a:t>ANACARDIUM – с манией преследования, мрачность, желание ругаться. чередование противоположных чувств</a:t>
            </a:r>
          </a:p>
          <a:p>
            <a:r>
              <a:rPr lang="ru-RU" dirty="0"/>
              <a:t>ARGENTUM NITRICUM – высоты, высоких строений, открытых пространств</a:t>
            </a:r>
          </a:p>
          <a:p>
            <a:r>
              <a:rPr lang="ru-RU" dirty="0"/>
              <a:t>ARNICA – последствия травмы</a:t>
            </a:r>
          </a:p>
          <a:p>
            <a:r>
              <a:rPr lang="ru-RU" dirty="0"/>
              <a:t>ARSENICUM ALBUM – смерти, болезни, нарушения планов, порядка, хуже в 1-3 часа ночи</a:t>
            </a:r>
          </a:p>
          <a:p>
            <a:r>
              <a:rPr lang="ru-RU" dirty="0"/>
              <a:t>BORAX – любого движения вниз, даже плавного, страх возможности падения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391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DBA80-A3CF-57D9-0E19-863C0594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Страх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0BEA1-3A25-6AEC-B700-207F6F39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538" y="1905000"/>
            <a:ext cx="9207062" cy="4406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CACTUS – смерти при болях в сердце, одышке</a:t>
            </a:r>
          </a:p>
          <a:p>
            <a:r>
              <a:rPr lang="ru-RU" dirty="0"/>
              <a:t>CALCIUM CARBONICUM – неудачи, замкнутость, апатия</a:t>
            </a:r>
          </a:p>
          <a:p>
            <a:r>
              <a:rPr lang="ru-RU" dirty="0"/>
              <a:t>CAMPHORA – в сочетании с яростью, капризами, спазмами, судорогами</a:t>
            </a:r>
          </a:p>
          <a:p>
            <a:r>
              <a:rPr lang="ru-RU" dirty="0"/>
              <a:t>CARBO ANIMALIS – на фоне прогрессирующей серьезной болезни</a:t>
            </a:r>
          </a:p>
          <a:p>
            <a:r>
              <a:rPr lang="ru-RU" dirty="0"/>
              <a:t>DIGITALIS – остановки сердца, любого движения (даже пошевелиться) при нарушениях сердечного ритма, будущего, смерти (при болезни)</a:t>
            </a:r>
          </a:p>
          <a:p>
            <a:r>
              <a:rPr lang="ru-RU" dirty="0"/>
              <a:t>GELSEMIUM – остановки сердца, покоя при нарушениях сердечного </a:t>
            </a:r>
            <a:r>
              <a:rPr lang="ru-RU" dirty="0" err="1"/>
              <a:t>ритма,предстоящих</a:t>
            </a:r>
            <a:r>
              <a:rPr lang="ru-RU" dirty="0"/>
              <a:t> событий (операции, родов, болезни, экзамена)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883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DBA80-A3CF-57D9-0E19-863C0594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Страх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0BEA1-3A25-6AEC-B700-207F6F39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579" y="1471448"/>
            <a:ext cx="9392033" cy="4439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MEDORRHINUM – темноты, кажущегося присутствия незнакомых людей.</a:t>
            </a:r>
          </a:p>
          <a:p>
            <a:r>
              <a:rPr lang="ru-RU" dirty="0"/>
              <a:t>NAJA – дождя</a:t>
            </a:r>
          </a:p>
          <a:p>
            <a:r>
              <a:rPr lang="ru-RU" dirty="0"/>
              <a:t>PHOSPHORUS – бури, грозы, электричества, собак, смерти, болезни.</a:t>
            </a:r>
          </a:p>
          <a:p>
            <a:r>
              <a:rPr lang="ru-RU" dirty="0"/>
              <a:t>PLATINA – смерти, не имеющий оснований (болезни, событий)</a:t>
            </a:r>
          </a:p>
          <a:p>
            <a:r>
              <a:rPr lang="ru-RU" dirty="0"/>
              <a:t>SACCHARUM – потерять любимого человека</a:t>
            </a:r>
          </a:p>
          <a:p>
            <a:r>
              <a:rPr lang="ru-RU" dirty="0"/>
              <a:t>VERATRUM – смерти, болезни, с желанием бегства</a:t>
            </a:r>
          </a:p>
          <a:p>
            <a:r>
              <a:rPr lang="ru-RU" dirty="0"/>
              <a:t>COFFEA – последствия неожиданного стресса, даже позитивного. Переживания без серьезной причины</a:t>
            </a:r>
          </a:p>
          <a:p>
            <a:r>
              <a:rPr lang="ru-RU" dirty="0"/>
              <a:t>GELSEMIUM – спазмы, боли после </a:t>
            </a:r>
            <a:r>
              <a:rPr lang="ru-RU" dirty="0" err="1"/>
              <a:t>стресса,волнение</a:t>
            </a:r>
            <a:r>
              <a:rPr lang="ru-RU" dirty="0"/>
              <a:t> до наступления события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243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DBA80-A3CF-57D9-0E19-863C0594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Страх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Гомеопатические лекарственные средства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0BEA1-3A25-6AEC-B700-207F6F39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1576552"/>
            <a:ext cx="9434074" cy="4523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IGNATIA – начало всех страданий после стресса, чаще болезни сердца и сосудов</a:t>
            </a:r>
          </a:p>
          <a:p>
            <a:r>
              <a:rPr lang="ru-RU" dirty="0"/>
              <a:t>NAJA – ощущение себя лишним, ничтожным после стресса, органические болезни сердца</a:t>
            </a:r>
          </a:p>
          <a:p>
            <a:r>
              <a:rPr lang="ru-RU" dirty="0"/>
              <a:t>NATRIUM MURIATICUM – задержка менструации после стресса</a:t>
            </a:r>
          </a:p>
          <a:p>
            <a:r>
              <a:rPr lang="ru-RU" dirty="0"/>
              <a:t>NUX VOMICA – жестокость, желание лидерства в ответ на стресс</a:t>
            </a:r>
          </a:p>
          <a:p>
            <a:r>
              <a:rPr lang="ru-RU" dirty="0"/>
              <a:t>PHYTOLACCA – начало воспаления, нагноения после стресса</a:t>
            </a:r>
          </a:p>
          <a:p>
            <a:r>
              <a:rPr lang="ru-RU" dirty="0"/>
              <a:t>STANNUM – психическое и физическое истощение (астения) после стресса</a:t>
            </a:r>
          </a:p>
          <a:p>
            <a:r>
              <a:rPr lang="ru-RU" dirty="0"/>
              <a:t>STAPHYSAGRIA – последствия стресса в сексуальных отношениях</a:t>
            </a:r>
          </a:p>
          <a:p>
            <a:r>
              <a:rPr lang="ru-RU" dirty="0"/>
              <a:t>TUBERCULINUM – мигрень после стресса</a:t>
            </a:r>
          </a:p>
          <a:p>
            <a:r>
              <a:rPr lang="ru-RU" dirty="0"/>
              <a:t>URTICA – крапивница (аллергия) после стресса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81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F8224-3EDD-822E-C74F-4CBDF1B4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37" y="365125"/>
            <a:ext cx="9304662" cy="112215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Хроническая ишемия головного мозга и головокружение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F634F-A7B7-5686-024A-464BFE52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98" y="1674964"/>
            <a:ext cx="9800422" cy="4351338"/>
          </a:xfrm>
        </p:spPr>
        <p:txBody>
          <a:bodyPr>
            <a:normAutofit/>
          </a:bodyPr>
          <a:lstStyle/>
          <a:p>
            <a:r>
              <a:rPr lang="ru-RU" dirty="0"/>
              <a:t>Высокая частота </a:t>
            </a:r>
            <a:r>
              <a:rPr lang="ru-RU" dirty="0" err="1"/>
              <a:t>коморбидности</a:t>
            </a:r>
            <a:r>
              <a:rPr lang="ru-RU" dirty="0"/>
              <a:t> головокружения и хронической ишемии головного мозга (ХИГМ) в пожилом возрасте поддерживает традиционные представления о связи этих патологий</a:t>
            </a:r>
          </a:p>
          <a:p>
            <a:r>
              <a:rPr lang="ru-RU" dirty="0"/>
              <a:t>Известно, что наиболее частой формой головокружения является доброкачественное позиционное пароксизмальное головокружение</a:t>
            </a:r>
          </a:p>
          <a:p>
            <a:r>
              <a:rPr lang="ru-RU" dirty="0"/>
              <a:t>Пожилой возраст характеризуется высокой распространенностью головокружения, включающего различные варианты центральных и периферических вестибулярных расстройств, ощущения неустойчивости, нарушения равновесия</a:t>
            </a:r>
          </a:p>
          <a:p>
            <a:r>
              <a:rPr lang="ru-RU" dirty="0"/>
              <a:t>Однако имеется известная переоценка ХИГМ как причины головокружения и неясность механизмов их связи </a:t>
            </a:r>
          </a:p>
          <a:p>
            <a:r>
              <a:rPr lang="ru-RU" dirty="0"/>
              <a:t>При высокой распространенности вестибулярных причин головокружения у пожилых у части таких пациентов причины головокружения выявить не удается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3C27F-B36F-4880-B6C3-AFCB65A5D5BE}"/>
              </a:ext>
            </a:extLst>
          </p:cNvPr>
          <p:cNvSpPr txBox="1"/>
          <p:nvPr/>
        </p:nvSpPr>
        <p:spPr>
          <a:xfrm>
            <a:off x="7524520" y="6492875"/>
            <a:ext cx="37235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/>
              <a:t>Mendelevich</a:t>
            </a:r>
            <a:r>
              <a:rPr lang="en-US" sz="500" dirty="0"/>
              <a:t> EG. Chronic cerebral ischemia and dizziness. </a:t>
            </a:r>
            <a:r>
              <a:rPr lang="en-US" sz="500" dirty="0" err="1"/>
              <a:t>Zhurnal</a:t>
            </a:r>
            <a:r>
              <a:rPr lang="en-US" sz="500" dirty="0"/>
              <a:t> </a:t>
            </a:r>
            <a:r>
              <a:rPr lang="en-US" sz="500" dirty="0" err="1"/>
              <a:t>Nevrologii</a:t>
            </a:r>
            <a:r>
              <a:rPr lang="en-US" sz="500" dirty="0"/>
              <a:t> </a:t>
            </a:r>
            <a:r>
              <a:rPr lang="en-US" sz="500" dirty="0" err="1"/>
              <a:t>i</a:t>
            </a:r>
            <a:r>
              <a:rPr lang="en-US" sz="500" dirty="0"/>
              <a:t> </a:t>
            </a:r>
            <a:r>
              <a:rPr lang="en-US" sz="500" dirty="0" err="1"/>
              <a:t>Psikhiatrii</a:t>
            </a:r>
            <a:r>
              <a:rPr lang="en-US" sz="500" dirty="0"/>
              <a:t> </a:t>
            </a:r>
            <a:r>
              <a:rPr lang="en-US" sz="500" dirty="0" err="1"/>
              <a:t>imeni</a:t>
            </a:r>
            <a:r>
              <a:rPr lang="en-US" sz="500" dirty="0"/>
              <a:t> S.S. </a:t>
            </a:r>
            <a:r>
              <a:rPr lang="en-US" sz="500" dirty="0" err="1"/>
              <a:t>Korsakova</a:t>
            </a:r>
            <a:r>
              <a:rPr lang="en-US" sz="500" dirty="0"/>
              <a:t>. 2022;122(3):22‑26. (In Russ.).</a:t>
            </a:r>
          </a:p>
          <a:p>
            <a:r>
              <a:rPr lang="en-US" sz="500" dirty="0"/>
              <a:t>https://doi.org/10.17116/jnevro202212203122</a:t>
            </a:r>
            <a:endParaRPr lang="ru-RU" sz="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AA8BE-965A-8217-21CE-D29FE178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7" y="6492875"/>
            <a:ext cx="609043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2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FBDAF61-F8C7-0CB9-42CC-EEDF08F8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890" y="1986455"/>
            <a:ext cx="9076722" cy="39247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44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Систематическое</a:t>
            </a:r>
            <a:r>
              <a:rPr lang="de-DE" sz="4400" b="1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</a:t>
            </a:r>
            <a:r>
              <a:rPr lang="de-DE" sz="44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вестибулярное</a:t>
            </a:r>
            <a:r>
              <a:rPr lang="de-DE" sz="4400" b="1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головокружение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вращения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головокружение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колебательное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головокружение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лифте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связи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симптомами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блуждающего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нерва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дурнота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рвота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типично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доминанта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склонность</a:t>
            </a:r>
            <a:r>
              <a:rPr lang="de-DE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de-DE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падению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36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5701B32-61D7-9B61-506C-C868DF0B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848" y="1608083"/>
            <a:ext cx="9118764" cy="43031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300" dirty="0">
                <a:solidFill>
                  <a:srgbClr val="003399"/>
                </a:solidFill>
                <a:latin typeface="Arial Black" panose="020B0A04020102020204" pitchFamily="34" charset="0"/>
              </a:rPr>
              <a:t>Нарушения вестибулярного аппарата</a:t>
            </a:r>
          </a:p>
          <a:p>
            <a:r>
              <a:rPr lang="ru-RU" sz="4300" dirty="0"/>
              <a:t>-	центральное -Неврит вестибулярный</a:t>
            </a:r>
          </a:p>
          <a:p>
            <a:pPr marL="0" indent="0">
              <a:buNone/>
            </a:pPr>
            <a:r>
              <a:rPr lang="ru-RU" sz="4300" dirty="0"/>
              <a:t>•	</a:t>
            </a:r>
            <a:r>
              <a:rPr lang="ru-RU" sz="4300" dirty="0" err="1"/>
              <a:t>Neuritis</a:t>
            </a:r>
            <a:r>
              <a:rPr lang="ru-RU" sz="4300" dirty="0"/>
              <a:t> </a:t>
            </a:r>
            <a:r>
              <a:rPr lang="ru-RU" sz="4300" dirty="0" err="1"/>
              <a:t>vestibularis</a:t>
            </a:r>
            <a:endParaRPr lang="ru-RU" sz="4300" dirty="0"/>
          </a:p>
          <a:p>
            <a:pPr marL="0" indent="0">
              <a:buNone/>
            </a:pPr>
            <a:r>
              <a:rPr lang="ru-RU" sz="4300" dirty="0"/>
              <a:t>•	</a:t>
            </a:r>
            <a:r>
              <a:rPr lang="ru-RU" sz="4300" dirty="0" err="1"/>
              <a:t>Zoster</a:t>
            </a:r>
            <a:r>
              <a:rPr lang="ru-RU" sz="4300" dirty="0"/>
              <a:t> </a:t>
            </a:r>
            <a:r>
              <a:rPr lang="ru-RU" sz="4300" dirty="0" err="1"/>
              <a:t>oticus</a:t>
            </a:r>
            <a:endParaRPr lang="ru-RU" sz="4300" dirty="0"/>
          </a:p>
          <a:p>
            <a:pPr marL="0" indent="0">
              <a:buNone/>
            </a:pPr>
            <a:r>
              <a:rPr lang="ru-RU" sz="4300" dirty="0"/>
              <a:t>•	Неврома слухового нерва</a:t>
            </a:r>
          </a:p>
          <a:p>
            <a:r>
              <a:rPr lang="ru-RU" sz="4300" dirty="0"/>
              <a:t>-	периферическое -	Лабиринтит</a:t>
            </a:r>
          </a:p>
          <a:p>
            <a:pPr marL="0" indent="0">
              <a:buNone/>
            </a:pPr>
            <a:r>
              <a:rPr lang="ru-RU" sz="4300" dirty="0"/>
              <a:t>•	Выпадение лабиринта</a:t>
            </a:r>
          </a:p>
          <a:p>
            <a:pPr marL="0" indent="0">
              <a:buNone/>
            </a:pPr>
            <a:r>
              <a:rPr lang="ru-RU" sz="4300" dirty="0"/>
              <a:t>•	Травма лабиринта</a:t>
            </a:r>
          </a:p>
          <a:p>
            <a:pPr marL="0" indent="0">
              <a:buNone/>
            </a:pPr>
            <a:r>
              <a:rPr lang="ru-RU" sz="4300" dirty="0"/>
              <a:t>•	Болезнь </a:t>
            </a:r>
            <a:r>
              <a:rPr lang="ru-RU" sz="4300" dirty="0" err="1"/>
              <a:t>Меньера</a:t>
            </a:r>
            <a:endParaRPr lang="ru-RU" sz="4300" dirty="0"/>
          </a:p>
          <a:p>
            <a:r>
              <a:rPr lang="ru-RU" sz="4300" dirty="0"/>
              <a:t>Течение:</a:t>
            </a:r>
          </a:p>
          <a:p>
            <a:pPr marL="0" indent="0">
              <a:buNone/>
            </a:pPr>
            <a:r>
              <a:rPr lang="ru-RU" sz="4300" dirty="0"/>
              <a:t>•	приступами, напр., при болезни </a:t>
            </a:r>
            <a:r>
              <a:rPr lang="ru-RU" sz="4300" dirty="0" err="1"/>
              <a:t>Меньера</a:t>
            </a:r>
            <a:endParaRPr lang="ru-RU" sz="4300" dirty="0"/>
          </a:p>
          <a:p>
            <a:pPr marL="0" indent="0">
              <a:buNone/>
            </a:pPr>
            <a:r>
              <a:rPr lang="ru-RU" sz="4300" dirty="0"/>
              <a:t>•	постоянное, напр., при выпадении лабиринта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65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B9C74-5D6F-7C13-80FF-697BA284DAF1}"/>
              </a:ext>
            </a:extLst>
          </p:cNvPr>
          <p:cNvSpPr txBox="1"/>
          <p:nvPr/>
        </p:nvSpPr>
        <p:spPr>
          <a:xfrm>
            <a:off x="2456290" y="1905000"/>
            <a:ext cx="80435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Несистематическое - не вестибулярное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темнеет в глазах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слабость, обморок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чувство оцепенения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чувство опьянения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5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EBA1A-40E5-9E77-DC31-0FCE8194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патофизиологические факторы: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66C80-1B06-BF98-EC70-C5CC92CAE0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55432" y="1825625"/>
            <a:ext cx="9951869" cy="479462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вовлечение в патологический процесс неврологических структур, расположенных по соседству с очагом повреждения</a:t>
            </a:r>
          </a:p>
          <a:p>
            <a:r>
              <a:rPr lang="ru-RU" sz="2400" dirty="0"/>
              <a:t> изменение гомеостаза вследствие нарушения белкового, углеводного, липидного, водно-электролитного обмена, кислотно-основного равновесия, накопления различных метаболитов, подлежащих выведению из организма</a:t>
            </a:r>
          </a:p>
          <a:p>
            <a:r>
              <a:rPr lang="ru-RU" sz="2400" dirty="0"/>
              <a:t> нарушение кровообращения, гипоксия</a:t>
            </a:r>
          </a:p>
          <a:p>
            <a:r>
              <a:rPr lang="ru-RU" sz="2400" dirty="0"/>
              <a:t> рефлекторные воздействия</a:t>
            </a:r>
          </a:p>
          <a:p>
            <a:r>
              <a:rPr lang="ru-RU" sz="2400" dirty="0"/>
              <a:t>избыточный или недостаточный гормональный фон</a:t>
            </a:r>
          </a:p>
          <a:p>
            <a:r>
              <a:rPr lang="ru-RU" sz="2400" dirty="0"/>
              <a:t> нарушение механизмов саморегуляции</a:t>
            </a:r>
          </a:p>
          <a:p>
            <a:r>
              <a:rPr lang="ru-RU" sz="2400" dirty="0"/>
              <a:t> метастатическое поражение нервной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45260-761A-8EEA-6E89-BF78ADB33418}"/>
              </a:ext>
            </a:extLst>
          </p:cNvPr>
          <p:cNvSpPr txBox="1"/>
          <p:nvPr/>
        </p:nvSpPr>
        <p:spPr>
          <a:xfrm>
            <a:off x="9741022" y="6620245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2959252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30310-CA02-1325-3E52-08D2B4BB6003}"/>
              </a:ext>
            </a:extLst>
          </p:cNvPr>
          <p:cNvSpPr txBox="1"/>
          <p:nvPr/>
        </p:nvSpPr>
        <p:spPr>
          <a:xfrm>
            <a:off x="2469931" y="172335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</a:t>
            </a:r>
            <a:r>
              <a:rPr lang="de-DE" sz="2000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Причины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кровообращения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церебральное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кардиальное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гипертония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гипотония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23CBB-4849-E39E-5609-C3348C9293B2}"/>
              </a:ext>
            </a:extLst>
          </p:cNvPr>
          <p:cNvSpPr txBox="1"/>
          <p:nvPr/>
        </p:nvSpPr>
        <p:spPr>
          <a:xfrm>
            <a:off x="2469931" y="356126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опухоли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частности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мозжечка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рассеянный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склероз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энцефалит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0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57E534F8-C7BB-2862-CE97-EC436549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34" y="1408386"/>
            <a:ext cx="9230665" cy="5202621"/>
          </a:xfrm>
        </p:spPr>
        <p:txBody>
          <a:bodyPr>
            <a:normAutofit/>
          </a:bodyPr>
          <a:lstStyle/>
          <a:p>
            <a:r>
              <a:rPr lang="de-DE" sz="26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Особые</a:t>
            </a:r>
            <a:r>
              <a:rPr lang="de-DE" sz="2600" b="1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de-DE" sz="26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формы</a:t>
            </a:r>
            <a:r>
              <a:rPr lang="de-DE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</a:t>
            </a:r>
            <a:r>
              <a:rPr lang="de-DE" sz="19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сихогенное</a:t>
            </a:r>
            <a:r>
              <a:rPr lang="de-DE" sz="1900" b="1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de-DE" sz="19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головокружение</a:t>
            </a:r>
            <a:r>
              <a:rPr lang="de-DE" sz="1900" b="1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ассоциировано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фобией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вегетативные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симптомы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приступы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потоотделения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сердцебиение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тесноты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удушье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de-DE" sz="18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Вертикальное</a:t>
            </a:r>
            <a:r>
              <a:rPr lang="de-DE" sz="1800" b="1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головокружени</a:t>
            </a:r>
            <a:r>
              <a:rPr lang="ru-RU" b="1" dirty="0">
                <a:solidFill>
                  <a:srgbClr val="0033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</a:t>
            </a:r>
            <a:endParaRPr lang="ru-RU" sz="1200" b="1" dirty="0">
              <a:solidFill>
                <a:srgbClr val="003399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визуальное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головокружение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раздражения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обусловленное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еврома слухового нерва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de-DE" sz="1800" b="1" dirty="0" err="1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Окулярное</a:t>
            </a:r>
            <a:r>
              <a:rPr lang="de-DE" sz="1800" b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головокружение</a:t>
            </a:r>
            <a:endParaRPr lang="ru-RU" sz="12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подвижности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глаза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глаукома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35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F0251F-C5CE-5939-DD5F-BFC4B03E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7" y="1292773"/>
            <a:ext cx="9648497" cy="5423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Лекарственные препараты, прием которых может вызвать головокружение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против головокружения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Противогипертонические препараты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Антиаритмические средства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Гликозиды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Кальций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Противоревматические препараты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Контрацептивы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Оральные антидиабетические препараты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Обезболивающие средства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применяемы при болезни Паркинсона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Психофармацевтические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Антиконвульсивные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690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CB5C-1FD8-284E-04E7-C753E726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Формы головокружений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F0251F-C5CE-5939-DD5F-BFC4B03E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807" y="1807779"/>
            <a:ext cx="9354207" cy="4908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Лекарственные препараты, прием которых может вызвать головокружение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4410A4-A5D6-5EE3-6A05-C5DE5E33C0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34" y="2427890"/>
            <a:ext cx="7943453" cy="4014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62013D-ACDC-4F7D-781F-1C73FCA4E39F}"/>
              </a:ext>
            </a:extLst>
          </p:cNvPr>
          <p:cNvSpPr txBox="1"/>
          <p:nvPr/>
        </p:nvSpPr>
        <p:spPr>
          <a:xfrm>
            <a:off x="8912773" y="6673334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https://www.gb40.ru/services/centr-lec-gol/page/lek-golovokrujenie/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342678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6F3F-3026-D88B-2469-7A7722E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Головокружение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Гомеопатические лекарственные средства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9ECE0-303D-F890-1F38-09C717FE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683" y="1408386"/>
            <a:ext cx="9286929" cy="4502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ARGENTUM NITRICUM – нарушение координации, боязнь высоты, открытых пространств</a:t>
            </a:r>
          </a:p>
          <a:p>
            <a:r>
              <a:rPr lang="ru-RU" dirty="0"/>
              <a:t>CACTUS – с ощущением сильного сжатия головы</a:t>
            </a:r>
          </a:p>
          <a:p>
            <a:r>
              <a:rPr lang="ru-RU" dirty="0"/>
              <a:t>CHINA – при слабости, анемии, после кровотечения, длительных заболеваний</a:t>
            </a:r>
          </a:p>
          <a:p>
            <a:r>
              <a:rPr lang="ru-RU" dirty="0"/>
              <a:t>CONIUM – при повороте головы или повороте в постели</a:t>
            </a:r>
          </a:p>
          <a:p>
            <a:r>
              <a:rPr lang="ru-RU" dirty="0"/>
              <a:t>GELSEMIUM – внезапное, сильное</a:t>
            </a:r>
          </a:p>
          <a:p>
            <a:r>
              <a:rPr lang="ru-RU" dirty="0"/>
              <a:t>GLONOINUM – с дрожью, нарушением координации, холодом тела, снижением кровяного давления</a:t>
            </a:r>
          </a:p>
          <a:p>
            <a:r>
              <a:rPr lang="ru-RU" dirty="0"/>
              <a:t>HELLEBORUS – при наклоне, с тошнотой и рвотой</a:t>
            </a:r>
          </a:p>
          <a:p>
            <a:r>
              <a:rPr lang="ru-RU" dirty="0"/>
              <a:t>TABACUM – в виде приступов с тошнотой, рвотой, слюнотечением, обмороком, бледностью, страхом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372050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E84467C-9413-A6D0-2B85-CC82649E1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29212" y="464384"/>
            <a:ext cx="98230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Показания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применению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гомеопатических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препаратов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применяемых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терапии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головокружения</a:t>
            </a:r>
            <a:endParaRPr kumimoji="0" lang="de-DE" altLang="ru-RU" sz="40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6ACD552-9639-FEAA-0130-C2CF6383F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45763"/>
              </p:ext>
            </p:extLst>
          </p:nvPr>
        </p:nvGraphicFramePr>
        <p:xfrm>
          <a:off x="1729212" y="2186152"/>
          <a:ext cx="7396680" cy="3622551"/>
        </p:xfrm>
        <a:graphic>
          <a:graphicData uri="http://schemas.openxmlformats.org/drawingml/2006/table">
            <a:tbl>
              <a:tblPr/>
              <a:tblGrid>
                <a:gridCol w="3698340">
                  <a:extLst>
                    <a:ext uri="{9D8B030D-6E8A-4147-A177-3AD203B41FA5}">
                      <a16:colId xmlns:a16="http://schemas.microsoft.com/office/drawing/2014/main" val="2458337213"/>
                    </a:ext>
                  </a:extLst>
                </a:gridCol>
                <a:gridCol w="3698340">
                  <a:extLst>
                    <a:ext uri="{9D8B030D-6E8A-4147-A177-3AD203B41FA5}">
                      <a16:colId xmlns:a16="http://schemas.microsoft.com/office/drawing/2014/main" val="3075488462"/>
                    </a:ext>
                  </a:extLst>
                </a:gridCol>
              </a:tblGrid>
              <a:tr h="1482286">
                <a:tc>
                  <a:txBody>
                    <a:bodyPr/>
                    <a:lstStyle/>
                    <a:p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вращается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вокруг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улучшение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горизонтальном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положении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Cocculus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Conium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Pulsatilla D4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805923"/>
                  </a:ext>
                </a:extLst>
              </a:tr>
              <a:tr h="214026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Чувство вращения вокруг себя самого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Arnica D4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Aurum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metallicum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Tabacum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Veratrum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album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Calcium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carbonicum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1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54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E84467C-9413-A6D0-2B85-CC82649E1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83120" y="464384"/>
            <a:ext cx="99225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Показания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применению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гомеопатических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препаратов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применяемых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терапии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головокружения</a:t>
            </a:r>
            <a:endParaRPr kumimoji="0" lang="de-DE" altLang="ru-RU" sz="40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91D1DFF-D50E-0BC1-1E0A-82625B43E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49846"/>
              </p:ext>
            </p:extLst>
          </p:nvPr>
        </p:nvGraphicFramePr>
        <p:xfrm>
          <a:off x="1965434" y="2102068"/>
          <a:ext cx="6821214" cy="3447393"/>
        </p:xfrm>
        <a:graphic>
          <a:graphicData uri="http://schemas.openxmlformats.org/drawingml/2006/table">
            <a:tbl>
              <a:tblPr/>
              <a:tblGrid>
                <a:gridCol w="3400263">
                  <a:extLst>
                    <a:ext uri="{9D8B030D-6E8A-4147-A177-3AD203B41FA5}">
                      <a16:colId xmlns:a16="http://schemas.microsoft.com/office/drawing/2014/main" val="1266780747"/>
                    </a:ext>
                  </a:extLst>
                </a:gridCol>
                <a:gridCol w="3420951">
                  <a:extLst>
                    <a:ext uri="{9D8B030D-6E8A-4147-A177-3AD203B41FA5}">
                      <a16:colId xmlns:a16="http://schemas.microsoft.com/office/drawing/2014/main" val="3723029315"/>
                    </a:ext>
                  </a:extLst>
                </a:gridCol>
              </a:tblGrid>
              <a:tr h="689479">
                <a:tc>
                  <a:txBody>
                    <a:bodyPr/>
                    <a:lstStyle/>
                    <a:p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Гипотоническое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головокружение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Tabacum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Veratrum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album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485566"/>
                  </a:ext>
                </a:extLst>
              </a:tr>
              <a:tr h="1034218">
                <a:tc>
                  <a:txBody>
                    <a:bodyPr/>
                    <a:lstStyle/>
                    <a:p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Гипертоническое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головокружение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Arnica D4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Aurum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metallicum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Viscum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album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33827"/>
                  </a:ext>
                </a:extLst>
              </a:tr>
              <a:tr h="1723696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Гериатрическое головокружение</a:t>
                      </a: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Cocculus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Conium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Crataegus 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Calcium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carbonicum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Barium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carbonicum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66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54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478C69-AFC7-DEB0-A27D-061DE0744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48244"/>
              </p:ext>
            </p:extLst>
          </p:nvPr>
        </p:nvGraphicFramePr>
        <p:xfrm>
          <a:off x="1980089" y="2242654"/>
          <a:ext cx="8589174" cy="4023360"/>
        </p:xfrm>
        <a:graphic>
          <a:graphicData uri="http://schemas.openxmlformats.org/drawingml/2006/table">
            <a:tbl>
              <a:tblPr/>
              <a:tblGrid>
                <a:gridCol w="4294587">
                  <a:extLst>
                    <a:ext uri="{9D8B030D-6E8A-4147-A177-3AD203B41FA5}">
                      <a16:colId xmlns:a16="http://schemas.microsoft.com/office/drawing/2014/main" val="2221807761"/>
                    </a:ext>
                  </a:extLst>
                </a:gridCol>
                <a:gridCol w="4294587">
                  <a:extLst>
                    <a:ext uri="{9D8B030D-6E8A-4147-A177-3AD203B41FA5}">
                      <a16:colId xmlns:a16="http://schemas.microsoft.com/office/drawing/2014/main" val="2237642289"/>
                    </a:ext>
                  </a:extLst>
                </a:gridCol>
              </a:tblGrid>
              <a:tr h="316775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закрывании глаз</a:t>
                      </a: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Argentum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nitricum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Theridion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curasavicum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267861"/>
                  </a:ext>
                </a:extLst>
              </a:tr>
              <a:tr h="158387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 пьяный</a:t>
                      </a: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Gelsemium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459235"/>
                  </a:ext>
                </a:extLst>
              </a:tr>
              <a:tr h="1267098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Болезнь Меньера</a:t>
                      </a: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Chininum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sulfuricum D4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/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Phosphorus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D12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/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Lachesis D12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каждого по 4 недели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Cocculus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/>
                      <a:r>
                        <a:rPr lang="de-D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Conium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22860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каждого по 4 недели</a:t>
                      </a:r>
                    </a:p>
                  </a:txBody>
                  <a:tcPr marL="48857" marR="4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6417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E84467C-9413-A6D0-2B85-CC82649E1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91862" y="464384"/>
            <a:ext cx="98323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Показания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применению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гомеопатических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препаратов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применяемых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терапии</a:t>
            </a:r>
            <a:r>
              <a:rPr kumimoji="0" lang="de-DE" altLang="ru-RU" sz="2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de-DE" altLang="ru-RU" sz="2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головокружения</a:t>
            </a:r>
            <a:endParaRPr kumimoji="0" lang="de-DE" altLang="ru-RU" sz="40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3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BDA607-705C-2352-4C32-CE2A6B72E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1.Клиническое исследование (</a:t>
            </a:r>
            <a:r>
              <a:rPr lang="ru-RU" dirty="0" err="1"/>
              <a:t>бетагистин</a:t>
            </a:r>
            <a:r>
              <a:rPr lang="ru-RU" dirty="0"/>
              <a:t>) </a:t>
            </a:r>
            <a:r>
              <a:rPr lang="en-US" dirty="0"/>
              <a:t>Weiser M, </a:t>
            </a:r>
            <a:r>
              <a:rPr lang="en-US" dirty="0" err="1"/>
              <a:t>Strösser</a:t>
            </a:r>
            <a:r>
              <a:rPr lang="en-US" dirty="0"/>
              <a:t> W, Klein P. Homeopathic vs conventional treatment of vertigo. Arch </a:t>
            </a:r>
            <a:r>
              <a:rPr lang="en-US" dirty="0" err="1"/>
              <a:t>Otolaryngol</a:t>
            </a:r>
            <a:r>
              <a:rPr lang="en-US" dirty="0"/>
              <a:t> Head Neck Surg 1998; 124: 879-885</a:t>
            </a:r>
          </a:p>
          <a:p>
            <a:r>
              <a:rPr lang="en-US" dirty="0"/>
              <a:t>2. </a:t>
            </a:r>
            <a:r>
              <a:rPr lang="ru-RU" dirty="0"/>
              <a:t>Клиническое исследование (гинкго </a:t>
            </a:r>
            <a:r>
              <a:rPr lang="ru-RU" dirty="0" err="1"/>
              <a:t>билоба</a:t>
            </a:r>
            <a:r>
              <a:rPr lang="ru-RU" dirty="0"/>
              <a:t>) </a:t>
            </a:r>
            <a:r>
              <a:rPr lang="en-US" dirty="0" err="1"/>
              <a:t>Issing</a:t>
            </a:r>
            <a:r>
              <a:rPr lang="en-US" dirty="0"/>
              <a:t> W, Klein P, Weiser M. The homeopathic preparation </a:t>
            </a:r>
            <a:r>
              <a:rPr lang="en-US" dirty="0" err="1"/>
              <a:t>Vertigoheel</a:t>
            </a:r>
            <a:r>
              <a:rPr lang="en-US" dirty="0"/>
              <a:t> versus Ginkgo biloba in the treatment of vertigo in an elderly population: a double-blind randomized, controlled clinical trial. Journal of Alternative and Complementary Medicine 2005, 11 (1): 155-160</a:t>
            </a:r>
          </a:p>
          <a:p>
            <a:r>
              <a:rPr lang="ru-RU" dirty="0"/>
              <a:t>3.</a:t>
            </a:r>
            <a:r>
              <a:rPr lang="en-US" dirty="0"/>
              <a:t> </a:t>
            </a:r>
            <a:r>
              <a:rPr lang="ru-RU" dirty="0" err="1"/>
              <a:t>Когортное</a:t>
            </a:r>
            <a:r>
              <a:rPr lang="ru-RU" dirty="0"/>
              <a:t> исследование (</a:t>
            </a:r>
            <a:r>
              <a:rPr lang="ru-RU" dirty="0" err="1"/>
              <a:t>бетагистин</a:t>
            </a:r>
            <a:r>
              <a:rPr lang="ru-RU" dirty="0"/>
              <a:t>)</a:t>
            </a:r>
            <a:r>
              <a:rPr lang="en-US" dirty="0"/>
              <a:t>Weiser M, </a:t>
            </a:r>
            <a:r>
              <a:rPr lang="en-US" dirty="0" err="1"/>
              <a:t>Strösser</a:t>
            </a:r>
            <a:r>
              <a:rPr lang="en-US" dirty="0"/>
              <a:t> W. </a:t>
            </a:r>
            <a:r>
              <a:rPr lang="en-US" dirty="0" err="1"/>
              <a:t>Behandlung</a:t>
            </a:r>
            <a:r>
              <a:rPr lang="en-US" dirty="0"/>
              <a:t> des </a:t>
            </a:r>
            <a:r>
              <a:rPr lang="en-US" dirty="0" err="1"/>
              <a:t>Schwindels</a:t>
            </a:r>
            <a:r>
              <a:rPr lang="en-US" dirty="0"/>
              <a:t> – </a:t>
            </a:r>
            <a:r>
              <a:rPr lang="en-US" dirty="0" err="1"/>
              <a:t>Vergleichsstudie</a:t>
            </a:r>
            <a:r>
              <a:rPr lang="en-US" dirty="0"/>
              <a:t> </a:t>
            </a:r>
            <a:r>
              <a:rPr lang="en-US" dirty="0" err="1"/>
              <a:t>Homöopathikum</a:t>
            </a:r>
            <a:r>
              <a:rPr lang="en-US" dirty="0"/>
              <a:t> vs. </a:t>
            </a:r>
            <a:r>
              <a:rPr lang="en-US" dirty="0" err="1"/>
              <a:t>Betahistin</a:t>
            </a:r>
            <a:r>
              <a:rPr lang="en-US" dirty="0"/>
              <a:t>. Der </a:t>
            </a:r>
            <a:r>
              <a:rPr lang="en-US" dirty="0" err="1"/>
              <a:t>Allgemeinarzt</a:t>
            </a:r>
            <a:r>
              <a:rPr lang="en-US" dirty="0"/>
              <a:t> 2000; 22 (13): 692-694</a:t>
            </a:r>
          </a:p>
          <a:p>
            <a:r>
              <a:rPr lang="ru-RU" dirty="0"/>
              <a:t>4</a:t>
            </a:r>
            <a:r>
              <a:rPr lang="en-US" dirty="0"/>
              <a:t>. </a:t>
            </a:r>
            <a:r>
              <a:rPr lang="ru-RU" dirty="0" err="1"/>
              <a:t>Когортное</a:t>
            </a:r>
            <a:r>
              <a:rPr lang="ru-RU" dirty="0"/>
              <a:t> исследование (</a:t>
            </a:r>
            <a:r>
              <a:rPr lang="ru-RU" dirty="0" err="1"/>
              <a:t>дименгидринат</a:t>
            </a:r>
            <a:r>
              <a:rPr lang="ru-RU" dirty="0"/>
              <a:t>)</a:t>
            </a:r>
            <a:r>
              <a:rPr lang="en-US" dirty="0" err="1"/>
              <a:t>Wolschner</a:t>
            </a:r>
            <a:r>
              <a:rPr lang="en-US" dirty="0"/>
              <a:t> U, </a:t>
            </a:r>
            <a:r>
              <a:rPr lang="en-US" dirty="0" err="1"/>
              <a:t>Strösser</a:t>
            </a:r>
            <a:r>
              <a:rPr lang="en-US" dirty="0"/>
              <a:t> W, Weiser M, Klein P. </a:t>
            </a:r>
            <a:r>
              <a:rPr lang="en-US" dirty="0" err="1"/>
              <a:t>Behandlung</a:t>
            </a:r>
            <a:r>
              <a:rPr lang="en-US" dirty="0"/>
              <a:t> des </a:t>
            </a:r>
            <a:r>
              <a:rPr lang="en-US" dirty="0" err="1"/>
              <a:t>Schwindels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modernem</a:t>
            </a:r>
            <a:r>
              <a:rPr lang="en-US" dirty="0"/>
              <a:t> </a:t>
            </a:r>
            <a:r>
              <a:rPr lang="en-US" dirty="0" err="1"/>
              <a:t>Homöopathikum</a:t>
            </a:r>
            <a:r>
              <a:rPr lang="en-US" dirty="0"/>
              <a:t> – </a:t>
            </a:r>
            <a:r>
              <a:rPr lang="en-US" dirty="0" err="1"/>
              <a:t>Ergebnisse</a:t>
            </a:r>
            <a:r>
              <a:rPr lang="en-US" dirty="0"/>
              <a:t> </a:t>
            </a:r>
            <a:r>
              <a:rPr lang="en-US" dirty="0" err="1"/>
              <a:t>einerreferenzkontrollierten</a:t>
            </a:r>
            <a:r>
              <a:rPr lang="en-US" dirty="0"/>
              <a:t> </a:t>
            </a:r>
            <a:r>
              <a:rPr lang="en-US" dirty="0" err="1"/>
              <a:t>Kohortenstudie</a:t>
            </a:r>
            <a:r>
              <a:rPr lang="en-US" dirty="0"/>
              <a:t>. Biol Med 2001; 30 (4): 184-190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97CB4A-A92C-B9A2-A63D-BE103A57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Мозаика доказательств по препарату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Вертигохель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C989C-914B-16D1-B250-1490F79150AA}"/>
              </a:ext>
            </a:extLst>
          </p:cNvPr>
          <p:cNvSpPr txBox="1"/>
          <p:nvPr/>
        </p:nvSpPr>
        <p:spPr>
          <a:xfrm>
            <a:off x="10195035" y="6233890"/>
            <a:ext cx="17342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700" dirty="0"/>
              <a:t>© IAH 2007</a:t>
            </a:r>
          </a:p>
        </p:txBody>
      </p:sp>
    </p:spTree>
    <p:extLst>
      <p:ext uri="{BB962C8B-B14F-4D97-AF65-F5344CB8AC3E}">
        <p14:creationId xmlns:p14="http://schemas.microsoft.com/office/powerpoint/2010/main" val="3985425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77823-3463-481C-973B-C113D07A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Мозаика доказательств по препарату</a:t>
            </a:r>
            <a:b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Вертигохель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: наблюдательные исследования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Выводы:</a:t>
            </a:r>
            <a:br>
              <a:rPr lang="ru-RU" dirty="0"/>
            </a:br>
            <a:r>
              <a:rPr lang="ru-RU" dirty="0"/>
              <a:t>• Результаты наблюдательных исследований подтверждают</a:t>
            </a:r>
            <a:br>
              <a:rPr lang="ru-RU" dirty="0"/>
            </a:br>
            <a:r>
              <a:rPr lang="ru-RU" dirty="0"/>
              <a:t>• безопасность препарата </a:t>
            </a:r>
            <a:r>
              <a:rPr lang="ru-RU" dirty="0" err="1"/>
              <a:t>Вертигохель</a:t>
            </a:r>
            <a:r>
              <a:rPr lang="ru-RU" dirty="0"/>
              <a:t> в клинической</a:t>
            </a:r>
            <a:br>
              <a:rPr lang="ru-RU" dirty="0"/>
            </a:br>
            <a:r>
              <a:rPr lang="ru-RU" dirty="0"/>
              <a:t>практике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6837D-0E78-5902-AF11-0A6096EC09BD}"/>
              </a:ext>
            </a:extLst>
          </p:cNvPr>
          <p:cNvSpPr txBox="1"/>
          <p:nvPr/>
        </p:nvSpPr>
        <p:spPr>
          <a:xfrm>
            <a:off x="10195035" y="6233890"/>
            <a:ext cx="17342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700" dirty="0"/>
              <a:t>© IAH 2007</a:t>
            </a:r>
          </a:p>
        </p:txBody>
      </p:sp>
    </p:spTree>
    <p:extLst>
      <p:ext uri="{BB962C8B-B14F-4D97-AF65-F5344CB8AC3E}">
        <p14:creationId xmlns:p14="http://schemas.microsoft.com/office/powerpoint/2010/main" val="381218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3586-2F70-3EB7-A976-FBE99A06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СИНДРОМЫ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ПРИ ЗАБОЛЕВАНИЯХ ВНУТРЕННИХ ОРГАНОВ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D58DD-0620-EEFA-5E11-34250EAF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896" y="1905000"/>
            <a:ext cx="9315743" cy="440383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неврозоподобный</a:t>
            </a:r>
            <a:r>
              <a:rPr lang="ru-RU" dirty="0"/>
              <a:t> (</a:t>
            </a:r>
            <a:r>
              <a:rPr lang="ru-RU" dirty="0" err="1"/>
              <a:t>псевдоневрастенический</a:t>
            </a:r>
            <a:r>
              <a:rPr lang="ru-RU" dirty="0"/>
              <a:t> синдром)</a:t>
            </a:r>
          </a:p>
          <a:p>
            <a:r>
              <a:rPr lang="ru-RU" dirty="0"/>
              <a:t>синдром вегетативной дисфункции</a:t>
            </a:r>
          </a:p>
          <a:p>
            <a:r>
              <a:rPr lang="ru-RU" dirty="0" err="1"/>
              <a:t>синкопальные</a:t>
            </a:r>
            <a:r>
              <a:rPr lang="ru-RU" dirty="0"/>
              <a:t> пароксизмы</a:t>
            </a:r>
          </a:p>
          <a:p>
            <a:r>
              <a:rPr lang="ru-RU" dirty="0"/>
              <a:t>панические расстройства (психовегетативный синдром)</a:t>
            </a:r>
          </a:p>
          <a:p>
            <a:r>
              <a:rPr lang="ru-RU" dirty="0"/>
              <a:t> полинейропатия (или синдром полинейропатии)</a:t>
            </a:r>
          </a:p>
          <a:p>
            <a:r>
              <a:rPr lang="ru-RU" dirty="0" err="1"/>
              <a:t>радикулопатия</a:t>
            </a:r>
            <a:endParaRPr lang="ru-RU" dirty="0"/>
          </a:p>
          <a:p>
            <a:r>
              <a:rPr lang="ru-RU" dirty="0" err="1"/>
              <a:t>миелопатия</a:t>
            </a:r>
            <a:endParaRPr lang="ru-RU" dirty="0"/>
          </a:p>
          <a:p>
            <a:r>
              <a:rPr lang="ru-RU" dirty="0"/>
              <a:t>энцефалопатия:</a:t>
            </a:r>
          </a:p>
          <a:p>
            <a:pPr marL="0" indent="0">
              <a:buNone/>
            </a:pPr>
            <a:r>
              <a:rPr lang="ru-RU" dirty="0"/>
              <a:t>      эпилептиформный синдром</a:t>
            </a:r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ru-RU" dirty="0" err="1"/>
              <a:t>псевдотуморозный</a:t>
            </a:r>
            <a:r>
              <a:rPr lang="ru-RU" dirty="0"/>
              <a:t> синдром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DEF89-8768-F6FC-E9B6-39D8241118CB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262147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DB304-69C7-F4F4-8774-8D091F89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5EC00-0550-FE70-803C-AB1704F84E74}"/>
              </a:ext>
            </a:extLst>
          </p:cNvPr>
          <p:cNvSpPr txBox="1"/>
          <p:nvPr/>
        </p:nvSpPr>
        <p:spPr>
          <a:xfrm>
            <a:off x="1806766" y="2595295"/>
            <a:ext cx="9514206" cy="378565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/>
              <a:t>Anamirta</a:t>
            </a:r>
            <a:r>
              <a:rPr lang="ru-RU" sz="2000" dirty="0"/>
              <a:t> </a:t>
            </a:r>
            <a:r>
              <a:rPr lang="ru-RU" sz="2000" dirty="0" err="1"/>
              <a:t>cocculus</a:t>
            </a:r>
            <a:r>
              <a:rPr lang="ru-RU" sz="2000" dirty="0"/>
              <a:t> (</a:t>
            </a:r>
            <a:r>
              <a:rPr lang="ru-RU" sz="2000" dirty="0" err="1"/>
              <a:t>анамирта</a:t>
            </a:r>
            <a:r>
              <a:rPr lang="ru-RU" sz="2000" dirty="0"/>
              <a:t> </a:t>
            </a:r>
            <a:r>
              <a:rPr lang="ru-RU" sz="2000" dirty="0" err="1"/>
              <a:t>коккулюс</a:t>
            </a:r>
            <a:r>
              <a:rPr lang="ru-RU" sz="2000" dirty="0"/>
              <a:t>)                    D4	</a:t>
            </a:r>
          </a:p>
          <a:p>
            <a:r>
              <a:rPr lang="ru-RU" sz="2000" dirty="0" err="1"/>
              <a:t>Conium</a:t>
            </a:r>
            <a:r>
              <a:rPr lang="ru-RU" sz="2000" dirty="0"/>
              <a:t> </a:t>
            </a:r>
            <a:r>
              <a:rPr lang="ru-RU" sz="2000" dirty="0" err="1"/>
              <a:t>maculatum</a:t>
            </a:r>
            <a:r>
              <a:rPr lang="ru-RU" sz="2000" dirty="0"/>
              <a:t> (</a:t>
            </a:r>
            <a:r>
              <a:rPr lang="ru-RU" sz="2000" dirty="0" err="1"/>
              <a:t>кониум</a:t>
            </a:r>
            <a:r>
              <a:rPr lang="ru-RU" sz="2000" dirty="0"/>
              <a:t> </a:t>
            </a:r>
            <a:r>
              <a:rPr lang="ru-RU" sz="2000" dirty="0" err="1"/>
              <a:t>макулатум</a:t>
            </a:r>
            <a:r>
              <a:rPr lang="ru-RU" sz="2000" dirty="0"/>
              <a:t>)                   D3	</a:t>
            </a:r>
          </a:p>
          <a:p>
            <a:r>
              <a:rPr lang="ru-RU" sz="2000" dirty="0" err="1"/>
              <a:t>Ambra</a:t>
            </a:r>
            <a:r>
              <a:rPr lang="ru-RU" sz="2000" dirty="0"/>
              <a:t> </a:t>
            </a:r>
            <a:r>
              <a:rPr lang="ru-RU" sz="2000" dirty="0" err="1"/>
              <a:t>grisea</a:t>
            </a:r>
            <a:r>
              <a:rPr lang="ru-RU" sz="2000" dirty="0"/>
              <a:t> (амбра </a:t>
            </a:r>
            <a:r>
              <a:rPr lang="ru-RU" sz="2000" dirty="0" err="1"/>
              <a:t>гризеа</a:t>
            </a:r>
            <a:r>
              <a:rPr lang="ru-RU" sz="2000" dirty="0"/>
              <a:t>)                                        D6	</a:t>
            </a:r>
          </a:p>
          <a:p>
            <a:r>
              <a:rPr lang="ru-RU" sz="2000" dirty="0"/>
              <a:t>Petroleum </a:t>
            </a:r>
            <a:r>
              <a:rPr lang="ru-RU" sz="2000" dirty="0" err="1"/>
              <a:t>rectificatum</a:t>
            </a:r>
            <a:r>
              <a:rPr lang="ru-RU" sz="2000" dirty="0"/>
              <a:t> (петролеум </a:t>
            </a:r>
            <a:r>
              <a:rPr lang="ru-RU" sz="2000" dirty="0" err="1"/>
              <a:t>ректификатум</a:t>
            </a:r>
            <a:r>
              <a:rPr lang="ru-RU" sz="2000" dirty="0"/>
              <a:t>) D8</a:t>
            </a:r>
          </a:p>
          <a:p>
            <a:r>
              <a:rPr lang="ru-RU" sz="2000" dirty="0"/>
              <a:t>	</a:t>
            </a:r>
          </a:p>
          <a:p>
            <a:r>
              <a:rPr lang="ru-RU" sz="2000" u="sng" dirty="0"/>
              <a:t>Клинико-фармакологическая группа</a:t>
            </a:r>
            <a:r>
              <a:rPr lang="ru-RU" sz="2000" dirty="0"/>
              <a:t>: Гомеопатический препарат, применяемый при головокружениях</a:t>
            </a:r>
          </a:p>
          <a:p>
            <a:r>
              <a:rPr lang="ru-RU" sz="2000" u="sng" dirty="0" err="1"/>
              <a:t>Фармако</a:t>
            </a:r>
            <a:r>
              <a:rPr lang="ru-RU" sz="2000" u="sng" dirty="0"/>
              <a:t>-терапевтическая группа:</a:t>
            </a:r>
            <a:r>
              <a:rPr lang="ru-RU" sz="2000" dirty="0"/>
              <a:t> Гомеопатическое средство</a:t>
            </a:r>
          </a:p>
          <a:p>
            <a:r>
              <a:rPr lang="ru-RU" sz="2000" u="sng" dirty="0"/>
              <a:t>Фармакологическое действие</a:t>
            </a:r>
          </a:p>
          <a:p>
            <a:r>
              <a:rPr lang="ru-RU" sz="2000" dirty="0"/>
              <a:t>Многокомпонентный гомеопатический препарат, действие которого обусловлено компонентами, входящими в его состав</a:t>
            </a:r>
          </a:p>
          <a:p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DFDD0-B37B-589F-7471-6FB75566B5A2}"/>
              </a:ext>
            </a:extLst>
          </p:cNvPr>
          <p:cNvSpPr txBox="1"/>
          <p:nvPr/>
        </p:nvSpPr>
        <p:spPr>
          <a:xfrm>
            <a:off x="9989545" y="6688723"/>
            <a:ext cx="154511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https://www.vidal.ru/drugs/vertigoheel__28625</a:t>
            </a:r>
            <a:endParaRPr lang="ru-RU" sz="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A48ED-F668-66EE-6833-54861BDECC78}"/>
              </a:ext>
            </a:extLst>
          </p:cNvPr>
          <p:cNvSpPr txBox="1"/>
          <p:nvPr/>
        </p:nvSpPr>
        <p:spPr>
          <a:xfrm>
            <a:off x="4208443" y="1961003"/>
            <a:ext cx="4230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</a:rPr>
              <a:t>Вертигохель</a:t>
            </a:r>
            <a:r>
              <a:rPr lang="ru-RU" sz="2000" b="1" dirty="0">
                <a:solidFill>
                  <a:srgbClr val="002060"/>
                </a:solidFill>
              </a:rPr>
              <a:t>  (</a:t>
            </a:r>
            <a:r>
              <a:rPr lang="en-US" sz="2000" b="1" dirty="0" err="1">
                <a:solidFill>
                  <a:srgbClr val="002060"/>
                </a:solidFill>
              </a:rPr>
              <a:t>Vertigoheel</a:t>
            </a:r>
            <a:r>
              <a:rPr lang="ru-RU" sz="20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514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DB304-69C7-F4F4-8774-8D091F89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6" y="365125"/>
            <a:ext cx="9615883" cy="1752609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32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32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1E5D7-BFAF-5C06-CEE0-62DC21F826BA}"/>
              </a:ext>
            </a:extLst>
          </p:cNvPr>
          <p:cNvSpPr txBox="1"/>
          <p:nvPr/>
        </p:nvSpPr>
        <p:spPr>
          <a:xfrm>
            <a:off x="8993940" y="6688723"/>
            <a:ext cx="273265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https://content.iospress.com/articles/clinical-hemorheology-and-microcirculation/ch1330</a:t>
            </a:r>
            <a:endParaRPr lang="ru-RU" sz="5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6135756" y="1711754"/>
            <a:ext cx="5822939" cy="2534538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/>
              <a:t>Фенилэфрин</a:t>
            </a:r>
            <a:r>
              <a:rPr lang="ru-RU" sz="2000" dirty="0"/>
              <a:t> - </a:t>
            </a:r>
            <a:r>
              <a:rPr lang="ru-RU" sz="2000" dirty="0" err="1"/>
              <a:t>адреномиметик</a:t>
            </a:r>
            <a:r>
              <a:rPr lang="ru-RU" sz="2000" dirty="0"/>
              <a:t>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/>
              <a:t>оказывает прямое стимулирующее</a:t>
            </a:r>
          </a:p>
          <a:p>
            <a:pPr marL="0" indent="0" algn="ctr">
              <a:buNone/>
            </a:pPr>
            <a:r>
              <a:rPr lang="ru-RU" sz="2000" dirty="0"/>
              <a:t> действие преимущественно на α-</a:t>
            </a:r>
            <a:r>
              <a:rPr lang="ru-RU" sz="2000" dirty="0" err="1"/>
              <a:t>адренорецепторы</a:t>
            </a:r>
            <a:endParaRPr lang="ru-RU" sz="20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/>
              <a:t>при местном применении  </a:t>
            </a:r>
            <a:r>
              <a:rPr lang="ru-RU" sz="2000" dirty="0" err="1"/>
              <a:t>фенилэфрин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 оказывает выраженное сосудосуживающее действие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B37E0-0A77-2558-04CA-F109AC35A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88" y="2117734"/>
            <a:ext cx="1590161" cy="2333106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FCC2387F-16C1-0394-55D7-333DEE8896DB}"/>
              </a:ext>
            </a:extLst>
          </p:cNvPr>
          <p:cNvSpPr/>
          <p:nvPr/>
        </p:nvSpPr>
        <p:spPr>
          <a:xfrm rot="6357199">
            <a:off x="3363835" y="1783348"/>
            <a:ext cx="116468" cy="226684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8FB4F-446B-71C4-EE4D-59E02C80F6FC}"/>
              </a:ext>
            </a:extLst>
          </p:cNvPr>
          <p:cNvSpPr txBox="1"/>
          <p:nvPr/>
        </p:nvSpPr>
        <p:spPr>
          <a:xfrm>
            <a:off x="3538256" y="3168892"/>
            <a:ext cx="259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Кольца сонных артерий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C2BB5-C4F9-D7EB-1391-E1A46A310DE7}"/>
              </a:ext>
            </a:extLst>
          </p:cNvPr>
          <p:cNvSpPr txBox="1"/>
          <p:nvPr/>
        </p:nvSpPr>
        <p:spPr>
          <a:xfrm>
            <a:off x="3168267" y="4956724"/>
            <a:ext cx="6603693" cy="1620346"/>
          </a:xfrm>
          <a:prstGeom prst="rect">
            <a:avLst/>
          </a:prstGeom>
          <a:noFill/>
          <a:ln w="7620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Вертигохель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dirty="0"/>
              <a:t>нейтрализовал вызванную </a:t>
            </a:r>
            <a:r>
              <a:rPr lang="ru-RU" sz="2400" dirty="0" err="1"/>
              <a:t>фенилэфрином</a:t>
            </a:r>
            <a:r>
              <a:rPr lang="ru-RU" sz="2400" dirty="0"/>
              <a:t> тоническую </a:t>
            </a:r>
            <a:r>
              <a:rPr lang="ru-RU" sz="2400" dirty="0" err="1"/>
              <a:t>вазоконстрикцию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AB9F6-DA49-7136-29F9-D012A7A23B4D}"/>
              </a:ext>
            </a:extLst>
          </p:cNvPr>
          <p:cNvSpPr txBox="1"/>
          <p:nvPr/>
        </p:nvSpPr>
        <p:spPr>
          <a:xfrm>
            <a:off x="3422069" y="4255169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Миография сосудов позволяет определить скорость кровотока по магистральным артериям головы и шеи </a:t>
            </a:r>
          </a:p>
        </p:txBody>
      </p:sp>
    </p:spTree>
    <p:extLst>
      <p:ext uri="{BB962C8B-B14F-4D97-AF65-F5344CB8AC3E}">
        <p14:creationId xmlns:p14="http://schemas.microsoft.com/office/powerpoint/2010/main" val="1606941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21E5D7-BFAF-5C06-CEE0-62DC21F826BA}"/>
              </a:ext>
            </a:extLst>
          </p:cNvPr>
          <p:cNvSpPr txBox="1"/>
          <p:nvPr/>
        </p:nvSpPr>
        <p:spPr>
          <a:xfrm>
            <a:off x="8999805" y="6492875"/>
            <a:ext cx="273265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https://content.iospress.com/articles/clinical-hemorheology-and-microcirculation/ch1330</a:t>
            </a:r>
            <a:endParaRPr lang="ru-RU" sz="5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1113622" y="23108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Компоненты </a:t>
            </a:r>
            <a:r>
              <a:rPr lang="ru-RU" i="1" dirty="0" err="1">
                <a:solidFill>
                  <a:srgbClr val="002060"/>
                </a:solidFill>
              </a:rPr>
              <a:t>Vertigoheel</a:t>
            </a:r>
            <a:r>
              <a:rPr lang="ru-RU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err="1">
                <a:solidFill>
                  <a:srgbClr val="C00000"/>
                </a:solidFill>
              </a:rPr>
              <a:t>Anamirta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cocculus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стимулирует активность </a:t>
            </a:r>
            <a:r>
              <a:rPr lang="ru-RU" dirty="0" err="1"/>
              <a:t>аденилатциклазы</a:t>
            </a:r>
            <a:r>
              <a:rPr lang="ru-RU" dirty="0"/>
              <a:t>  -  фермента, который катализирует превращение АТФ в циклическую форму АМФ с образованием пирофосфата</a:t>
            </a:r>
          </a:p>
          <a:p>
            <a:pPr algn="ctr"/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A97EF-3ACA-9D57-EAE9-BB02721C5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1" y="4779232"/>
            <a:ext cx="2298792" cy="18829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A71F4B-F34D-1F69-80FF-12039DF0683D}"/>
              </a:ext>
            </a:extLst>
          </p:cNvPr>
          <p:cNvSpPr txBox="1">
            <a:spLocks/>
          </p:cNvSpPr>
          <p:nvPr/>
        </p:nvSpPr>
        <p:spPr>
          <a:xfrm>
            <a:off x="1967801" y="699857"/>
            <a:ext cx="938432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50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21E5D7-BFAF-5C06-CEE0-62DC21F826BA}"/>
              </a:ext>
            </a:extLst>
          </p:cNvPr>
          <p:cNvSpPr txBox="1"/>
          <p:nvPr/>
        </p:nvSpPr>
        <p:spPr>
          <a:xfrm>
            <a:off x="8999805" y="6492875"/>
            <a:ext cx="2732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https://content.iospress.com/articles/clinical-hemorheology-and-microcirculation/ch1330</a:t>
            </a:r>
            <a:endParaRPr lang="ru-RU" sz="6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1098013" y="1922865"/>
            <a:ext cx="10255786" cy="455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Компоненты </a:t>
            </a:r>
            <a:r>
              <a:rPr lang="ru-RU" i="1" dirty="0" err="1">
                <a:solidFill>
                  <a:srgbClr val="002060"/>
                </a:solidFill>
              </a:rPr>
              <a:t>Vertigoheel</a:t>
            </a:r>
            <a:r>
              <a:rPr lang="ru-RU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Conium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maculatum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ингибирует  </a:t>
            </a:r>
            <a:r>
              <a:rPr lang="ru-RU" dirty="0" err="1"/>
              <a:t>фосфодиэстеразу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 фермент, обеспечивающий снижение внутриклеточной концентрации циклического нуклеотида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5B0283-3727-C884-B123-3A63A97A7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11" y="4202475"/>
            <a:ext cx="2567399" cy="256739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29C59B4-C957-45CE-060E-4B0F4362A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088" y="365125"/>
            <a:ext cx="938371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76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21E5D7-BFAF-5C06-CEE0-62DC21F826BA}"/>
              </a:ext>
            </a:extLst>
          </p:cNvPr>
          <p:cNvSpPr txBox="1"/>
          <p:nvPr/>
        </p:nvSpPr>
        <p:spPr>
          <a:xfrm>
            <a:off x="9660817" y="6648201"/>
            <a:ext cx="273265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https://content.iospress.com/articles/clinical-hemorheology-and-microcirculation/ch1330</a:t>
            </a:r>
            <a:endParaRPr lang="ru-RU" sz="5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1309630" y="6405164"/>
            <a:ext cx="9572740" cy="344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ЦИКЛИЧЕСКИЙ АМФ – СУПЕРЗВЕЗДА БИОХИМИИ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55140-6172-EA3A-5D4C-31E47C92BBCD}"/>
              </a:ext>
            </a:extLst>
          </p:cNvPr>
          <p:cNvSpPr txBox="1"/>
          <p:nvPr/>
        </p:nvSpPr>
        <p:spPr>
          <a:xfrm>
            <a:off x="565027" y="1536234"/>
            <a:ext cx="1162697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Циклические нуклеотиды –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универсальные регуляторы внутриклеточного метаболизма: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передача и усиление молекулярного сигнала при действии различных биологически активных соединений (гормонов, цитокинов и др.)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 регуляция  различных функций клетки путем активации или ингибирования специфических клеточных белков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 дифференцировка тканей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кроветворение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иммунный ответ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клеточная проницаемость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 мышечное сокращение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транскрипция и трансляция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75545C-20C3-FDAA-D0D2-AAE5A21B3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6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21E5D7-BFAF-5C06-CEE0-62DC21F826BA}"/>
              </a:ext>
            </a:extLst>
          </p:cNvPr>
          <p:cNvSpPr txBox="1"/>
          <p:nvPr/>
        </p:nvSpPr>
        <p:spPr>
          <a:xfrm>
            <a:off x="8999805" y="6492875"/>
            <a:ext cx="273265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https://content.iospress.com/articles/clinical-hemorheology-and-microcirculation/ch1330</a:t>
            </a:r>
            <a:endParaRPr lang="ru-RU" sz="5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СИНЕРГИЗМ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 (от греч. </a:t>
            </a:r>
            <a:r>
              <a:rPr lang="ru-RU" sz="2400" dirty="0" err="1">
                <a:solidFill>
                  <a:srgbClr val="002060"/>
                </a:solidFill>
              </a:rPr>
              <a:t>synergia</a:t>
            </a:r>
            <a:r>
              <a:rPr lang="ru-RU" sz="2400" dirty="0">
                <a:solidFill>
                  <a:srgbClr val="002060"/>
                </a:solidFill>
              </a:rPr>
              <a:t> — сотрудничество, содействие)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 одновременное действие в одном направлении , обеспечивающее более высокий общий эффект, чем действие каждого из них в отдельности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 err="1">
                <a:solidFill>
                  <a:srgbClr val="C00000"/>
                </a:solidFill>
              </a:rPr>
              <a:t>Anamirta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cocculus</a:t>
            </a:r>
            <a:r>
              <a:rPr lang="ru-RU" sz="2800" b="1" dirty="0">
                <a:solidFill>
                  <a:srgbClr val="C00000"/>
                </a:solidFill>
              </a:rPr>
              <a:t>  +  </a:t>
            </a:r>
            <a:r>
              <a:rPr lang="ru-RU" sz="2800" b="1" dirty="0" err="1">
                <a:solidFill>
                  <a:srgbClr val="C00000"/>
                </a:solidFill>
              </a:rPr>
              <a:t>Conium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maculatum</a:t>
            </a:r>
            <a:r>
              <a:rPr lang="ru-RU" sz="2800" b="1" dirty="0">
                <a:solidFill>
                  <a:srgbClr val="C00000"/>
                </a:solidFill>
              </a:rPr>
              <a:t>  = 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стимуляция путей циклических нуклеотидов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F8C3E3CC-B922-44B7-3623-B35C6CA10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972" y="1078441"/>
            <a:ext cx="811237" cy="84442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D3067CB-1FB5-01F8-61C5-B8738A7244AB}"/>
              </a:ext>
            </a:extLst>
          </p:cNvPr>
          <p:cNvSpPr txBox="1">
            <a:spLocks/>
          </p:cNvSpPr>
          <p:nvPr/>
        </p:nvSpPr>
        <p:spPr>
          <a:xfrm>
            <a:off x="1967801" y="699857"/>
            <a:ext cx="938432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46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1292772" y="1861028"/>
            <a:ext cx="1012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b="1" dirty="0" err="1">
                <a:solidFill>
                  <a:srgbClr val="C00000"/>
                </a:solidFill>
              </a:rPr>
              <a:t>Anamirta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cocculus</a:t>
            </a:r>
            <a:r>
              <a:rPr lang="ru-RU" sz="3200" b="1" dirty="0">
                <a:solidFill>
                  <a:srgbClr val="C00000"/>
                </a:solidFill>
              </a:rPr>
              <a:t> - </a:t>
            </a:r>
            <a:r>
              <a:rPr lang="ru-RU" sz="3200" dirty="0"/>
              <a:t> </a:t>
            </a:r>
            <a:r>
              <a:rPr lang="ru-RU" sz="3200" dirty="0" err="1"/>
              <a:t>кукольван</a:t>
            </a:r>
            <a:r>
              <a:rPr lang="ru-RU" sz="3200" dirty="0"/>
              <a:t>  семейства </a:t>
            </a:r>
            <a:r>
              <a:rPr lang="ru-RU" sz="3200" dirty="0" err="1"/>
              <a:t>лукосеменковых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Основные показания в гомеопатии </a:t>
            </a:r>
            <a:endParaRPr lang="ru-RU" sz="3200" b="1" dirty="0"/>
          </a:p>
          <a:p>
            <a:r>
              <a:rPr lang="ru-RU" sz="3200" dirty="0"/>
              <a:t>болезни вследствие недостатка сна</a:t>
            </a:r>
          </a:p>
          <a:p>
            <a:r>
              <a:rPr lang="ru-RU" sz="3200" dirty="0"/>
              <a:t> головокружение и тошнота (морская болезнь)</a:t>
            </a:r>
          </a:p>
          <a:p>
            <a:r>
              <a:rPr lang="ru-RU" sz="3200" dirty="0"/>
              <a:t>замедленное восприятие, хочется закрыть глаза и не смотреть</a:t>
            </a:r>
          </a:p>
          <a:p>
            <a:r>
              <a:rPr lang="ru-RU" sz="3200" dirty="0"/>
              <a:t>тошнота и головокружение в машине и на море</a:t>
            </a:r>
          </a:p>
          <a:p>
            <a:r>
              <a:rPr lang="ru-RU" sz="3200" dirty="0"/>
              <a:t>хочется закрыть глаза или смотреть в одну точку</a:t>
            </a:r>
          </a:p>
          <a:p>
            <a:r>
              <a:rPr lang="ru-RU" sz="3200" dirty="0"/>
              <a:t>последствия  недостатка сна</a:t>
            </a:r>
          </a:p>
          <a:p>
            <a:r>
              <a:rPr lang="ru-RU" sz="3200" dirty="0"/>
              <a:t>потребность петь</a:t>
            </a:r>
          </a:p>
          <a:p>
            <a:r>
              <a:rPr lang="ru-RU" sz="3200" dirty="0"/>
              <a:t>предобморочное состояние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2A938E-C654-1E71-10E1-0E6BACEF1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84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898990" y="18610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177FB-99E6-1E0F-60FD-F3473B214EDE}"/>
              </a:ext>
            </a:extLst>
          </p:cNvPr>
          <p:cNvSpPr txBox="1"/>
          <p:nvPr/>
        </p:nvSpPr>
        <p:spPr>
          <a:xfrm>
            <a:off x="1702676" y="2027104"/>
            <a:ext cx="959033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Conium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maculatum</a:t>
            </a:r>
            <a:r>
              <a:rPr lang="ru-RU" sz="2400" b="1" dirty="0">
                <a:solidFill>
                  <a:srgbClr val="C00000"/>
                </a:solidFill>
              </a:rPr>
              <a:t> -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кониум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, изготовлен на основе болиголова пятнистого из семейства зонтичных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Основные показания в гомеопатии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головокружение при поворотах в постели и при взгляде в сторону и при переходе в вертикальное положение, ощущение проваливания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тяжесть в голове у пожилых людей, неустойчивое АД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образование плотных узлов в эндокринных  органов и лимфоидной ткани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боль в молочных железах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244EA2-93BD-D35D-3FE4-EF5A286ED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60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21E5D7-BFAF-5C06-CEE0-62DC21F826BA}"/>
              </a:ext>
            </a:extLst>
          </p:cNvPr>
          <p:cNvSpPr txBox="1"/>
          <p:nvPr/>
        </p:nvSpPr>
        <p:spPr>
          <a:xfrm>
            <a:off x="8999805" y="6492875"/>
            <a:ext cx="273265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https://content.iospress.com/articles/clinical-hemorheology-and-microcirculation/ch1330</a:t>
            </a:r>
            <a:endParaRPr lang="ru-RU" sz="5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A43D7D-F0D2-5E12-0ACA-538B572082F0}"/>
              </a:ext>
            </a:extLst>
          </p:cNvPr>
          <p:cNvSpPr txBox="1">
            <a:spLocks/>
          </p:cNvSpPr>
          <p:nvPr/>
        </p:nvSpPr>
        <p:spPr>
          <a:xfrm>
            <a:off x="805373" y="1918569"/>
            <a:ext cx="10515599" cy="1420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C00000"/>
                </a:solidFill>
              </a:rPr>
              <a:t>сосудорасширяющий эффект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синергетическая стимуляция путей циклических нуклеотидов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98EED-CB49-4318-8276-1FF712E4D823}"/>
              </a:ext>
            </a:extLst>
          </p:cNvPr>
          <p:cNvSpPr txBox="1"/>
          <p:nvPr/>
        </p:nvSpPr>
        <p:spPr>
          <a:xfrm>
            <a:off x="1244906" y="3519225"/>
            <a:ext cx="93843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Доказанная эффективность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в симптоматическом лечении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головокружения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E5AFC5D-F10E-BC68-44C1-5B6A485B12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8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DB304-69C7-F4F4-8774-8D091F89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1325563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Низкодозированный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комбинированный препарат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Вертигохель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E0F9A-3961-CD6E-B602-2EDB74C962FA}"/>
              </a:ext>
            </a:extLst>
          </p:cNvPr>
          <p:cNvSpPr txBox="1"/>
          <p:nvPr/>
        </p:nvSpPr>
        <p:spPr>
          <a:xfrm>
            <a:off x="2069794" y="1891701"/>
            <a:ext cx="82846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Режим дозирования</a:t>
            </a:r>
          </a:p>
          <a:p>
            <a:r>
              <a:rPr lang="ru-RU" sz="2000" dirty="0"/>
              <a:t>Взрослым по 1 таб. 3 раза/</a:t>
            </a:r>
            <a:r>
              <a:rPr lang="ru-RU" sz="2000" dirty="0" err="1"/>
              <a:t>сут</a:t>
            </a:r>
            <a:r>
              <a:rPr lang="ru-RU" sz="2000" dirty="0"/>
              <a:t>. Таблетку следует держать во рту до полного рассасывания</a:t>
            </a:r>
          </a:p>
          <a:p>
            <a:endParaRPr lang="ru-RU" sz="2000" dirty="0"/>
          </a:p>
          <a:p>
            <a:r>
              <a:rPr lang="ru-RU" sz="2000" dirty="0"/>
              <a:t>При острых внезапных приступах головокружений и тошноте сначала по 1 таб. каждые 15 мин (не более 2 ч)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/>
              <a:t>Курс терапии 2-3 недели</a:t>
            </a:r>
          </a:p>
          <a:p>
            <a:endParaRPr lang="ru-RU" sz="2000" dirty="0"/>
          </a:p>
          <a:p>
            <a:r>
              <a:rPr lang="ru-RU" sz="2000" dirty="0"/>
              <a:t>Для профилактики и лечения головокружений при пользовании транспортом по 1 таб. каждые 15 мин за 1 ч до поездки и по мере необходимости в течение 1 ч во время поездки. Затем принимать по 1 таб. 3 раза/</a:t>
            </a:r>
            <a:r>
              <a:rPr lang="ru-RU" sz="2000" dirty="0" err="1"/>
              <a:t>сут</a:t>
            </a:r>
            <a:r>
              <a:rPr lang="ru-RU" sz="20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89641-4B2E-130B-CF73-1204D6E73E8D}"/>
              </a:ext>
            </a:extLst>
          </p:cNvPr>
          <p:cNvSpPr txBox="1"/>
          <p:nvPr/>
        </p:nvSpPr>
        <p:spPr>
          <a:xfrm>
            <a:off x="9493785" y="6408236"/>
            <a:ext cx="17213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https://www.vidal.ru/drugs/vertigoheel__28625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403350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2178C-EECF-92DF-60A9-941AADDD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167" y="1524000"/>
            <a:ext cx="9812446" cy="49500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200" dirty="0"/>
              <a:t>уменьшение ударного и минутного объемов сердца.</a:t>
            </a:r>
          </a:p>
          <a:p>
            <a:r>
              <a:rPr lang="ru-RU" sz="2200" dirty="0"/>
              <a:t> уменьшение объема циркулирующей крови, недостаточное ее поступление в сосуды головного мозга</a:t>
            </a:r>
          </a:p>
          <a:p>
            <a:r>
              <a:rPr lang="ru-RU" sz="2200" dirty="0"/>
              <a:t>нарушение регулярности поступления крови в мозг (при приступах </a:t>
            </a:r>
            <a:r>
              <a:rPr lang="ru-RU" sz="2200" dirty="0" err="1"/>
              <a:t>Морганьи</a:t>
            </a:r>
            <a:r>
              <a:rPr lang="ru-RU" sz="2200" dirty="0"/>
              <a:t>-</a:t>
            </a:r>
            <a:r>
              <a:rPr lang="ru-RU" sz="2200" dirty="0" err="1"/>
              <a:t>Эдемса</a:t>
            </a:r>
            <a:r>
              <a:rPr lang="ru-RU" sz="2200" dirty="0"/>
              <a:t>-Стокса)</a:t>
            </a:r>
          </a:p>
          <a:p>
            <a:r>
              <a:rPr lang="ru-RU" sz="2200" dirty="0"/>
              <a:t>колебания внутримозгового артериального и венозного давления</a:t>
            </a:r>
          </a:p>
          <a:p>
            <a:r>
              <a:rPr lang="ru-RU" sz="2200" dirty="0"/>
              <a:t>изменение состава и свойств крови (вязкости, парциального давления кислорода, параметров коагуляции и кислотно-основного равновесия и др.)</a:t>
            </a:r>
          </a:p>
          <a:p>
            <a:r>
              <a:rPr lang="ru-RU" sz="2200" dirty="0"/>
              <a:t> изменение нервно-рефлекторной регуляции сосудистого тонуса</a:t>
            </a:r>
          </a:p>
          <a:p>
            <a:r>
              <a:rPr lang="ru-RU" sz="2200" dirty="0"/>
              <a:t>застойное полнокровие сосудов мозга (стаз)</a:t>
            </a:r>
          </a:p>
          <a:p>
            <a:r>
              <a:rPr lang="ru-RU" sz="2200" dirty="0"/>
              <a:t> повышение внутричерепного давления</a:t>
            </a:r>
          </a:p>
          <a:p>
            <a:r>
              <a:rPr lang="ru-RU" sz="2200" dirty="0"/>
              <a:t>расширение </a:t>
            </a:r>
            <a:r>
              <a:rPr lang="ru-RU" sz="2200" dirty="0" err="1"/>
              <a:t>периваскулярных</a:t>
            </a:r>
            <a:r>
              <a:rPr lang="ru-RU" sz="2200" dirty="0"/>
              <a:t> пространств</a:t>
            </a:r>
          </a:p>
          <a:p>
            <a:r>
              <a:rPr lang="ru-RU" sz="2200" dirty="0"/>
              <a:t>гипоксия ткани мозга</a:t>
            </a:r>
          </a:p>
          <a:p>
            <a:r>
              <a:rPr lang="ru-RU" sz="2200" dirty="0"/>
              <a:t>деструктивные изменения стенок сосудов</a:t>
            </a:r>
          </a:p>
          <a:p>
            <a:r>
              <a:rPr lang="ru-RU" sz="2200" dirty="0"/>
              <a:t>бактериальный эндокардит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B3C31-A0B5-995B-D61F-A4AEFC441217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56017-D222-70B2-1090-C9D6FA4E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265" y="383959"/>
            <a:ext cx="8628450" cy="137336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болезней сердца и магистральных сосудов</a:t>
            </a:r>
            <a:b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464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BD84B286-EB1A-2D10-6596-791D56467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2689" y="1290638"/>
            <a:ext cx="8658225" cy="1143000"/>
          </a:xfrm>
        </p:spPr>
        <p:txBody>
          <a:bodyPr>
            <a:normAutofit fontScale="90000"/>
          </a:bodyPr>
          <a:lstStyle/>
          <a:p>
            <a:r>
              <a:rPr lang="de-DE" alt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Вертигохель</a:t>
            </a:r>
            <a:r>
              <a:rPr lang="de-DE" alt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vs. </a:t>
            </a:r>
            <a:r>
              <a:rPr lang="de-DE" alt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бетагистин</a:t>
            </a:r>
            <a:r>
              <a:rPr lang="de-DE" alt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- </a:t>
            </a:r>
            <a:r>
              <a:rPr lang="de-DE" alt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обзор</a:t>
            </a:r>
            <a:r>
              <a:rPr lang="de-DE" alt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de-DE" alt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исследования</a:t>
            </a:r>
            <a:r>
              <a:rPr lang="de-DE" alt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*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A0F3A582-22F3-F96B-D42B-6181A7570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579" y="2327276"/>
            <a:ext cx="9743089" cy="36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marL="339725" indent="-339725"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  <a:tab pos="1809750" algn="l"/>
                <a:tab pos="2190750" algn="l"/>
                <a:tab pos="2381250" algn="l"/>
                <a:tab pos="276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8000"/>
              </a:lnSpc>
              <a:spcBef>
                <a:spcPct val="18000"/>
              </a:spcBef>
              <a:spcAft>
                <a:spcPct val="18000"/>
              </a:spcAft>
              <a:buClr>
                <a:srgbClr val="FF9933"/>
              </a:buClr>
              <a:buSzPct val="75000"/>
            </a:pP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	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слепое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рандомизиров</a:t>
            </a:r>
            <a:r>
              <a:rPr lang="ru-RU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анное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</a:t>
            </a:r>
            <a:r>
              <a:rPr lang="ru-RU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ование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</a:t>
            </a:r>
            <a:r>
              <a:rPr lang="ru-RU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иентов</a:t>
            </a:r>
            <a:endParaRPr lang="de-DE" alt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8000"/>
              </a:lnSpc>
              <a:spcBef>
                <a:spcPct val="18000"/>
              </a:spcBef>
              <a:spcAft>
                <a:spcPct val="18000"/>
              </a:spcAft>
              <a:buClr>
                <a:srgbClr val="FF9933"/>
              </a:buClr>
              <a:buSzPct val="75000"/>
            </a:pP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головокружения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генеза</a:t>
            </a:r>
            <a:endParaRPr lang="de-DE" alt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8000"/>
              </a:lnSpc>
              <a:spcBef>
                <a:spcPct val="18000"/>
              </a:spcBef>
              <a:spcAft>
                <a:spcPct val="18000"/>
              </a:spcAft>
              <a:buClr>
                <a:srgbClr val="FF9933"/>
              </a:buClr>
              <a:buSzPct val="75000"/>
            </a:pP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	3 x 15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 x 6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бетагистина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(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двойная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слепая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98000"/>
              </a:lnSpc>
              <a:spcBef>
                <a:spcPct val="18000"/>
              </a:spcBef>
              <a:spcAft>
                <a:spcPct val="18000"/>
              </a:spcAft>
              <a:buClr>
                <a:srgbClr val="FF9933"/>
              </a:buClr>
              <a:buSzPct val="75000"/>
            </a:pP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</a:t>
            </a:r>
            <a:r>
              <a:rPr lang="de-DE" alt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астота</a:t>
            </a: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</a:t>
            </a:r>
            <a:r>
              <a:rPr lang="ru-RU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ельность</a:t>
            </a: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98000"/>
              </a:lnSpc>
              <a:spcBef>
                <a:spcPct val="18000"/>
              </a:spcBef>
              <a:spcAft>
                <a:spcPct val="18000"/>
              </a:spcAft>
              <a:buClr>
                <a:srgbClr val="FF9933"/>
              </a:buClr>
              <a:buSzPct val="75000"/>
            </a:pP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приступов</a:t>
            </a: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de-DE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alt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8000"/>
              </a:lnSpc>
              <a:spcBef>
                <a:spcPct val="18000"/>
              </a:spcBef>
              <a:spcAft>
                <a:spcPct val="18000"/>
              </a:spcAft>
              <a:buClr>
                <a:srgbClr val="FF9933"/>
              </a:buClr>
              <a:buSzPct val="75000"/>
            </a:pPr>
            <a:r>
              <a:rPr lang="ru-RU" alt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по 6 недель для каждого пациента</a:t>
            </a:r>
            <a:endParaRPr lang="de-DE" alt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04" name="Text Box 4">
            <a:extLst>
              <a:ext uri="{FF2B5EF4-FFF2-40B4-BE49-F238E27FC236}">
                <a16:creationId xmlns:a16="http://schemas.microsoft.com/office/drawing/2014/main" id="{444979D8-0DD5-F262-F25A-80FD31C4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26" y="6556118"/>
            <a:ext cx="70564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ru-RU" sz="600" dirty="0">
                <a:solidFill>
                  <a:schemeClr val="bg2"/>
                </a:solidFill>
              </a:rPr>
              <a:t>* Weiser, </a:t>
            </a:r>
            <a:r>
              <a:rPr lang="de-DE" altLang="ru-RU" sz="600" dirty="0" err="1">
                <a:solidFill>
                  <a:schemeClr val="bg2"/>
                </a:solidFill>
              </a:rPr>
              <a:t>Strösser</a:t>
            </a:r>
            <a:r>
              <a:rPr lang="de-DE" altLang="ru-RU" sz="600" dirty="0">
                <a:solidFill>
                  <a:schemeClr val="bg2"/>
                </a:solidFill>
              </a:rPr>
              <a:t>, Klein: Arch. </a:t>
            </a:r>
            <a:r>
              <a:rPr lang="de-DE" altLang="ru-RU" sz="600" dirty="0" err="1">
                <a:solidFill>
                  <a:schemeClr val="bg2"/>
                </a:solidFill>
              </a:rPr>
              <a:t>Otolaryngol</a:t>
            </a:r>
            <a:r>
              <a:rPr lang="de-DE" altLang="ru-RU" sz="600" dirty="0">
                <a:solidFill>
                  <a:schemeClr val="bg2"/>
                </a:solidFill>
              </a:rPr>
              <a:t> Head Neck </a:t>
            </a:r>
            <a:r>
              <a:rPr lang="de-DE" altLang="ru-RU" sz="600" dirty="0" err="1">
                <a:solidFill>
                  <a:schemeClr val="bg2"/>
                </a:solidFill>
              </a:rPr>
              <a:t>Surg</a:t>
            </a:r>
            <a:r>
              <a:rPr lang="de-DE" altLang="ru-RU" sz="600" dirty="0">
                <a:solidFill>
                  <a:schemeClr val="bg2"/>
                </a:solidFill>
              </a:rPr>
              <a:t> 1998, 124: 879–885</a:t>
            </a:r>
          </a:p>
        </p:txBody>
      </p:sp>
    </p:spTree>
  </p:cSld>
  <p:clrMapOvr>
    <a:masterClrMapping/>
  </p:clrMapOvr>
  <p:transition spd="slow">
    <p:cover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844A92BB-4424-4338-DC60-D0FFB0EA6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5864" y="1268413"/>
            <a:ext cx="8535987" cy="1143000"/>
          </a:xfrm>
        </p:spPr>
        <p:txBody>
          <a:bodyPr>
            <a:normAutofit/>
          </a:bodyPr>
          <a:lstStyle/>
          <a:p>
            <a:r>
              <a:rPr lang="de-DE" alt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Результаты</a:t>
            </a:r>
            <a:endParaRPr lang="de-DE" altLang="ru-RU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97331" name="Group 19">
            <a:extLst>
              <a:ext uri="{FF2B5EF4-FFF2-40B4-BE49-F238E27FC236}">
                <a16:creationId xmlns:a16="http://schemas.microsoft.com/office/drawing/2014/main" id="{8F45CE1F-CDF5-9AF0-6F7F-16B10E0E5061}"/>
              </a:ext>
            </a:extLst>
          </p:cNvPr>
          <p:cNvGrpSpPr>
            <a:grpSpLocks/>
          </p:cNvGrpSpPr>
          <p:nvPr/>
        </p:nvGrpSpPr>
        <p:grpSpPr bwMode="auto">
          <a:xfrm>
            <a:off x="2291781" y="2411413"/>
            <a:ext cx="8237135" cy="3549773"/>
            <a:chOff x="657" y="1740"/>
            <a:chExt cx="4709" cy="1872"/>
          </a:xfrm>
        </p:grpSpPr>
        <p:pic>
          <p:nvPicPr>
            <p:cNvPr id="397315" name="Picture 3">
              <a:extLst>
                <a:ext uri="{FF2B5EF4-FFF2-40B4-BE49-F238E27FC236}">
                  <a16:creationId xmlns:a16="http://schemas.microsoft.com/office/drawing/2014/main" id="{BC52988C-8C76-6883-6984-8FC67134B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40"/>
              <a:ext cx="1521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316" name="Picture 4">
              <a:extLst>
                <a:ext uri="{FF2B5EF4-FFF2-40B4-BE49-F238E27FC236}">
                  <a16:creationId xmlns:a16="http://schemas.microsoft.com/office/drawing/2014/main" id="{A41E2B56-6B56-E060-6794-4871F44EA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1740"/>
              <a:ext cx="1494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317" name="Picture 5">
              <a:extLst>
                <a:ext uri="{FF2B5EF4-FFF2-40B4-BE49-F238E27FC236}">
                  <a16:creationId xmlns:a16="http://schemas.microsoft.com/office/drawing/2014/main" id="{856B6DD5-C5A3-06F5-3AD4-134109D68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" y="1740"/>
              <a:ext cx="1493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18" name="Rectangle 6">
              <a:extLst>
                <a:ext uri="{FF2B5EF4-FFF2-40B4-BE49-F238E27FC236}">
                  <a16:creationId xmlns:a16="http://schemas.microsoft.com/office/drawing/2014/main" id="{AEED9E16-BD93-05DD-DA28-0CC28EEB8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797"/>
              <a:ext cx="743" cy="182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1400" dirty="0">
                  <a:solidFill>
                    <a:srgbClr val="003399"/>
                  </a:solidFill>
                </a:rPr>
                <a:t>Частота</a:t>
              </a:r>
              <a:endParaRPr lang="de-DE" altLang="ru-RU" sz="1400" dirty="0">
                <a:solidFill>
                  <a:srgbClr val="003399"/>
                </a:solidFill>
              </a:endParaRPr>
            </a:p>
          </p:txBody>
        </p:sp>
        <p:sp>
          <p:nvSpPr>
            <p:cNvPr id="397319" name="Rectangle 7">
              <a:extLst>
                <a:ext uri="{FF2B5EF4-FFF2-40B4-BE49-F238E27FC236}">
                  <a16:creationId xmlns:a16="http://schemas.microsoft.com/office/drawing/2014/main" id="{07301FA6-6395-8713-D4A9-58101AD2A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744"/>
              <a:ext cx="1361" cy="182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1400" dirty="0">
                  <a:solidFill>
                    <a:srgbClr val="003399"/>
                  </a:solidFill>
                </a:rPr>
                <a:t>Продолжительность</a:t>
              </a:r>
              <a:endParaRPr lang="de-DE" altLang="ru-RU" sz="1400" dirty="0">
                <a:solidFill>
                  <a:srgbClr val="003399"/>
                </a:solidFill>
              </a:endParaRPr>
            </a:p>
          </p:txBody>
        </p:sp>
        <p:sp>
          <p:nvSpPr>
            <p:cNvPr id="397320" name="Rectangle 8">
              <a:extLst>
                <a:ext uri="{FF2B5EF4-FFF2-40B4-BE49-F238E27FC236}">
                  <a16:creationId xmlns:a16="http://schemas.microsoft.com/office/drawing/2014/main" id="{76D0FEFA-D207-402A-E2BE-C442FC0B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752"/>
              <a:ext cx="1002" cy="182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1400" dirty="0">
                  <a:solidFill>
                    <a:srgbClr val="003399"/>
                  </a:solidFill>
                </a:rPr>
                <a:t>Интенсивность</a:t>
              </a:r>
              <a:endParaRPr lang="de-DE" altLang="ru-RU" sz="1400" dirty="0">
                <a:solidFill>
                  <a:srgbClr val="003399"/>
                </a:solidFill>
              </a:endParaRPr>
            </a:p>
          </p:txBody>
        </p:sp>
        <p:sp>
          <p:nvSpPr>
            <p:cNvPr id="397322" name="Rectangle 10">
              <a:extLst>
                <a:ext uri="{FF2B5EF4-FFF2-40B4-BE49-F238E27FC236}">
                  <a16:creationId xmlns:a16="http://schemas.microsoft.com/office/drawing/2014/main" id="{28038BE7-CC1C-5774-A565-C1ACFC8CF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979"/>
              <a:ext cx="1043" cy="499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0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0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-2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минуты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1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2-10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минут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2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11-60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минут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3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 = 1-6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часов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4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более чем 6 часов</a:t>
              </a:r>
            </a:p>
            <a:p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24" name="Rectangle 12">
              <a:extLst>
                <a:ext uri="{FF2B5EF4-FFF2-40B4-BE49-F238E27FC236}">
                  <a16:creationId xmlns:a16="http://schemas.microsoft.com/office/drawing/2014/main" id="{6CEC88E0-351D-7951-7D60-DD4EFF8D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979"/>
              <a:ext cx="868" cy="499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0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нет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1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легкие приступы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2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умеренные приступы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3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 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тяжелые приступы</a:t>
              </a:r>
            </a:p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4 </a:t>
              </a:r>
              <a:r>
                <a:rPr lang="de-DE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= </a:t>
              </a:r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очень тяжелые приступы</a:t>
              </a:r>
            </a:p>
            <a:p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25" name="Rectangle 13">
              <a:extLst>
                <a:ext uri="{FF2B5EF4-FFF2-40B4-BE49-F238E27FC236}">
                  <a16:creationId xmlns:a16="http://schemas.microsoft.com/office/drawing/2014/main" id="{948F6F14-2A03-CC42-E2B3-7BD3D9D01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307"/>
              <a:ext cx="252" cy="269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начал</a:t>
              </a:r>
              <a:r>
                <a:rPr lang="ru-RU" altLang="ru-RU" sz="900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о</a:t>
              </a:r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26" name="Rectangle 14">
              <a:extLst>
                <a:ext uri="{FF2B5EF4-FFF2-40B4-BE49-F238E27FC236}">
                  <a16:creationId xmlns:a16="http://schemas.microsoft.com/office/drawing/2014/main" id="{006D1504-11D0-6DF1-B306-D935E5FF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294"/>
              <a:ext cx="252" cy="269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начал</a:t>
              </a:r>
              <a:r>
                <a:rPr lang="ru-RU" altLang="ru-RU" sz="900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о</a:t>
              </a:r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27" name="Rectangle 15">
              <a:extLst>
                <a:ext uri="{FF2B5EF4-FFF2-40B4-BE49-F238E27FC236}">
                  <a16:creationId xmlns:a16="http://schemas.microsoft.com/office/drawing/2014/main" id="{64E0B347-DA1D-6325-132E-2B1E6EE16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294"/>
              <a:ext cx="252" cy="269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начало</a:t>
              </a:r>
              <a:endParaRPr lang="de-DE" altLang="ru-RU" sz="900" dirty="0">
                <a:solidFill>
                  <a:srgbClr val="0033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28" name="Rectangle 16">
              <a:extLst>
                <a:ext uri="{FF2B5EF4-FFF2-40B4-BE49-F238E27FC236}">
                  <a16:creationId xmlns:a16="http://schemas.microsoft.com/office/drawing/2014/main" id="{67FF8232-317B-6358-A397-86035CF71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427"/>
              <a:ext cx="252" cy="136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недел</a:t>
              </a:r>
              <a:r>
                <a:rPr lang="ru-RU" altLang="ru-RU" sz="900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я</a:t>
              </a:r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29" name="Rectangle 17">
              <a:extLst>
                <a:ext uri="{FF2B5EF4-FFF2-40B4-BE49-F238E27FC236}">
                  <a16:creationId xmlns:a16="http://schemas.microsoft.com/office/drawing/2014/main" id="{A81C1DD7-5C1E-FF18-9563-9B34B189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3385"/>
              <a:ext cx="252" cy="136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недел</a:t>
              </a:r>
              <a:r>
                <a:rPr lang="ru-RU" altLang="ru-RU" sz="900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я</a:t>
              </a:r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7330" name="Rectangle 18">
              <a:extLst>
                <a:ext uri="{FF2B5EF4-FFF2-40B4-BE49-F238E27FC236}">
                  <a16:creationId xmlns:a16="http://schemas.microsoft.com/office/drawing/2014/main" id="{4E856E3A-9E86-5BF1-0955-BD6426BC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3385"/>
              <a:ext cx="252" cy="136"/>
            </a:xfrm>
            <a:prstGeom prst="rect">
              <a:avLst/>
            </a:prstGeom>
            <a:solidFill>
              <a:srgbClr val="B5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anchor="ctr"/>
            <a:lstStyle/>
            <a:p>
              <a:r>
                <a:rPr lang="ru-RU" altLang="ru-RU" sz="900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недел</a:t>
              </a:r>
              <a:r>
                <a:rPr lang="ru-RU" altLang="ru-RU" sz="900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я</a:t>
              </a:r>
              <a:endParaRPr lang="de-DE" altLang="ru-RU" sz="900" dirty="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ransition spd="slow">
    <p:cover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>
            <a:extLst>
              <a:ext uri="{FF2B5EF4-FFF2-40B4-BE49-F238E27FC236}">
                <a16:creationId xmlns:a16="http://schemas.microsoft.com/office/drawing/2014/main" id="{2D2D0AF1-9DAB-9185-487F-5C6C66E50E1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566988" y="2971801"/>
            <a:ext cx="6729412" cy="2041525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сенильного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головокружения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обусловленного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de-DE" alt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</a:t>
            </a:r>
            <a:r>
              <a:rPr lang="de-DE" altLang="ru-RU" dirty="0"/>
              <a:t>*</a:t>
            </a:r>
          </a:p>
          <a:p>
            <a:pPr marL="0" indent="0" algn="ctr">
              <a:buNone/>
            </a:pPr>
            <a:endParaRPr lang="de-DE" altLang="ru-RU" dirty="0"/>
          </a:p>
          <a:p>
            <a:pPr marL="0" indent="0" algn="ctr">
              <a:buNone/>
            </a:pPr>
            <a:endParaRPr lang="de-DE" altLang="ru-RU" dirty="0"/>
          </a:p>
        </p:txBody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309ABA77-05E6-A2DB-D20B-0C3E80A5B37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063750" y="1773239"/>
            <a:ext cx="7772400" cy="1470025"/>
          </a:xfrm>
          <a:noFill/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</a:t>
            </a:r>
            <a:r>
              <a:rPr lang="ru-RU" altLang="de-DE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х</a:t>
            </a: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ель</a:t>
            </a:r>
            <a:r>
              <a:rPr lang="de-DE" altLang="de-DE" sz="3200" baseline="30000" dirty="0">
                <a:solidFill>
                  <a:srgbClr val="003399"/>
                </a:solidFill>
                <a:latin typeface="Arial Black" panose="020B0A04020102020204" pitchFamily="34" charset="0"/>
              </a:rPr>
              <a:t>®</a:t>
            </a:r>
            <a:r>
              <a:rPr lang="de-DE" altLang="de-DE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vs. </a:t>
            </a: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Гинкго</a:t>
            </a:r>
            <a:r>
              <a:rPr lang="de-DE" altLang="de-DE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билоба</a:t>
            </a:r>
            <a:endParaRPr lang="de-DE" altLang="de-DE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B82345EF-C903-A1BA-EEB9-5967BA88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852" y="6459452"/>
            <a:ext cx="3120523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de-DE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600" dirty="0">
                <a:solidFill>
                  <a:srgbClr val="000000"/>
                </a:solidFill>
              </a:rPr>
              <a:t>Д-р Михаэль </a:t>
            </a:r>
            <a:r>
              <a:rPr lang="ru-RU" altLang="ru-RU" sz="600" dirty="0" err="1">
                <a:solidFill>
                  <a:srgbClr val="000000"/>
                </a:solidFill>
              </a:rPr>
              <a:t>Вайзер</a:t>
            </a:r>
            <a:r>
              <a:rPr lang="de-DE" altLang="ru-RU" sz="600" dirty="0">
                <a:solidFill>
                  <a:srgbClr val="000000"/>
                </a:solidFill>
              </a:rPr>
              <a:t>„</a:t>
            </a:r>
            <a:r>
              <a:rPr lang="sv-SE" altLang="ru-RU" sz="600" dirty="0">
                <a:solidFill>
                  <a:srgbClr val="000000"/>
                </a:solidFill>
                <a:ea typeface="????"/>
                <a:cs typeface="????"/>
              </a:rPr>
              <a:t>Journal of Alternative and Complementary Medicine”</a:t>
            </a:r>
            <a:endParaRPr lang="de-DE" altLang="ru-RU" sz="1400" dirty="0">
              <a:solidFill>
                <a:srgbClr val="000000"/>
              </a:solidFill>
              <a:ea typeface="????"/>
              <a:cs typeface="????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>
            <a:extLst>
              <a:ext uri="{FF2B5EF4-FFF2-40B4-BE49-F238E27FC236}">
                <a16:creationId xmlns:a16="http://schemas.microsoft.com/office/drawing/2014/main" id="{67E0C7B1-AF42-0514-63D0-578D53468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10953"/>
            <a:ext cx="8077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tabLst>
                <a:tab pos="2146300" algn="l"/>
              </a:tabLst>
            </a:pPr>
            <a:r>
              <a:rPr lang="de-DE" altLang="ru-RU" sz="2000" dirty="0" err="1"/>
              <a:t>Тип</a:t>
            </a:r>
            <a:r>
              <a:rPr lang="de-DE" altLang="ru-RU" sz="2000" dirty="0"/>
              <a:t> </a:t>
            </a:r>
            <a:r>
              <a:rPr lang="de-DE" altLang="ru-RU" sz="2000" dirty="0" err="1"/>
              <a:t>исследоования</a:t>
            </a:r>
            <a:r>
              <a:rPr lang="de-DE" altLang="ru-RU" sz="2000" dirty="0"/>
              <a:t>	</a:t>
            </a:r>
          </a:p>
          <a:p>
            <a:pPr lvl="1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Клиническое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исследование</a:t>
            </a:r>
            <a:endParaRPr lang="de-DE" altLang="ru-RU" sz="1800" dirty="0"/>
          </a:p>
          <a:p>
            <a:pPr lvl="2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двойное</a:t>
            </a:r>
            <a:r>
              <a:rPr lang="de-DE" altLang="ru-RU" sz="1800" dirty="0"/>
              <a:t> </a:t>
            </a:r>
            <a:r>
              <a:rPr lang="de-DE" altLang="ru-RU" sz="1800" dirty="0" err="1"/>
              <a:t>слепое</a:t>
            </a:r>
            <a:endParaRPr lang="de-DE" altLang="ru-RU" sz="1800" dirty="0"/>
          </a:p>
          <a:p>
            <a:pPr lvl="2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рандомизированное</a:t>
            </a:r>
            <a:endParaRPr lang="de-DE" altLang="ru-RU" sz="1800" dirty="0"/>
          </a:p>
          <a:p>
            <a:pPr lvl="2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мультицентровое</a:t>
            </a:r>
            <a:endParaRPr lang="de-DE" altLang="ru-RU" sz="1800" dirty="0"/>
          </a:p>
          <a:p>
            <a:pPr lvl="2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активный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контроль</a:t>
            </a:r>
            <a:r>
              <a:rPr lang="de-DE" altLang="ru-RU" sz="1800" dirty="0"/>
              <a:t> (Double-Dummy-</a:t>
            </a:r>
            <a:r>
              <a:rPr lang="de-DE" altLang="ru-RU" sz="1800" dirty="0" err="1"/>
              <a:t>техника</a:t>
            </a:r>
            <a:r>
              <a:rPr lang="de-DE" altLang="ru-RU" sz="1800" dirty="0"/>
              <a:t>) </a:t>
            </a:r>
          </a:p>
          <a:p>
            <a:pPr>
              <a:lnSpc>
                <a:spcPct val="110000"/>
              </a:lnSpc>
              <a:tabLst>
                <a:tab pos="2146300" algn="l"/>
              </a:tabLst>
            </a:pPr>
            <a:r>
              <a:rPr lang="de-DE" altLang="ru-RU" sz="2000" dirty="0" err="1"/>
              <a:t>Цель</a:t>
            </a:r>
            <a:r>
              <a:rPr lang="de-DE" altLang="ru-RU" sz="2000" dirty="0"/>
              <a:t> </a:t>
            </a:r>
            <a:r>
              <a:rPr lang="de-DE" altLang="ru-RU" sz="2000" dirty="0" err="1"/>
              <a:t>работы</a:t>
            </a:r>
            <a:r>
              <a:rPr lang="de-DE" altLang="ru-RU" sz="2000" dirty="0"/>
              <a:t>	</a:t>
            </a:r>
          </a:p>
          <a:p>
            <a:pPr lvl="1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Подтверждение</a:t>
            </a:r>
            <a:r>
              <a:rPr lang="de-DE" altLang="ru-RU" sz="1800" dirty="0"/>
              <a:t> </a:t>
            </a:r>
            <a:r>
              <a:rPr lang="de-DE" altLang="ru-RU" sz="1800" dirty="0" err="1"/>
              <a:t>эффективности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Вертигохель</a:t>
            </a:r>
            <a:r>
              <a:rPr lang="de-DE" altLang="ru-RU" sz="1800" dirty="0"/>
              <a:t>, </a:t>
            </a:r>
            <a:r>
              <a:rPr lang="de-DE" altLang="ru-RU" sz="1800" dirty="0" err="1"/>
              <a:t>сравнимой</a:t>
            </a:r>
            <a:r>
              <a:rPr lang="de-DE" altLang="ru-RU" sz="1800" dirty="0"/>
              <a:t> с </a:t>
            </a:r>
            <a:r>
              <a:rPr lang="de-DE" altLang="ru-RU" sz="1800" dirty="0" err="1"/>
              <a:t>действием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Гинкго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билоба</a:t>
            </a:r>
            <a:endParaRPr lang="de-DE" altLang="ru-RU" sz="1800" dirty="0"/>
          </a:p>
          <a:p>
            <a:pPr>
              <a:lnSpc>
                <a:spcPct val="110000"/>
              </a:lnSpc>
              <a:tabLst>
                <a:tab pos="2146300" algn="l"/>
              </a:tabLst>
            </a:pPr>
            <a:r>
              <a:rPr lang="de-DE" altLang="ru-RU" sz="2000" dirty="0" err="1"/>
              <a:t>Диагноз</a:t>
            </a:r>
            <a:endParaRPr lang="de-DE" altLang="ru-RU" sz="2000" dirty="0"/>
          </a:p>
          <a:p>
            <a:pPr lvl="1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 err="1"/>
              <a:t>Обусловленное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нарушениями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кровообращения</a:t>
            </a:r>
            <a:r>
              <a:rPr lang="de-DE" altLang="ru-RU" sz="1800" dirty="0"/>
              <a:t> </a:t>
            </a:r>
            <a:r>
              <a:rPr lang="de-DE" altLang="ru-RU" sz="1800" dirty="0" err="1"/>
              <a:t>сенильное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головокружение</a:t>
            </a:r>
            <a:r>
              <a:rPr lang="de-DE" altLang="ru-RU" dirty="0"/>
              <a:t> </a:t>
            </a:r>
          </a:p>
          <a:p>
            <a:pPr>
              <a:lnSpc>
                <a:spcPct val="110000"/>
              </a:lnSpc>
              <a:tabLst>
                <a:tab pos="2146300" algn="l"/>
              </a:tabLst>
            </a:pPr>
            <a:r>
              <a:rPr lang="de-DE" altLang="ru-RU" sz="2000" dirty="0" err="1"/>
              <a:t>Продолжительность</a:t>
            </a:r>
            <a:r>
              <a:rPr lang="de-DE" altLang="ru-RU" sz="2000" dirty="0"/>
              <a:t> </a:t>
            </a:r>
            <a:r>
              <a:rPr lang="de-DE" altLang="ru-RU" sz="2000" dirty="0" err="1"/>
              <a:t>исследования</a:t>
            </a:r>
            <a:endParaRPr lang="de-DE" altLang="ru-RU" sz="2000" dirty="0"/>
          </a:p>
          <a:p>
            <a:pPr lvl="1">
              <a:lnSpc>
                <a:spcPct val="90000"/>
              </a:lnSpc>
              <a:tabLst>
                <a:tab pos="2146300" algn="l"/>
              </a:tabLst>
            </a:pPr>
            <a:r>
              <a:rPr lang="de-DE" altLang="ru-RU" sz="1800" dirty="0"/>
              <a:t>8 </a:t>
            </a:r>
            <a:r>
              <a:rPr lang="de-DE" altLang="ru-RU" sz="1800" dirty="0" err="1"/>
              <a:t>недель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для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каждого</a:t>
            </a:r>
            <a:r>
              <a:rPr lang="de-DE" altLang="ru-RU" sz="1800" dirty="0"/>
              <a:t> </a:t>
            </a:r>
            <a:r>
              <a:rPr lang="de-DE" altLang="ru-RU" sz="1800" dirty="0" err="1"/>
              <a:t>пациента</a:t>
            </a:r>
            <a:endParaRPr lang="de-DE" altLang="ru-RU" sz="1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522281D-43D0-6C91-881D-B3A588A0B209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903227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</a:t>
            </a:r>
            <a:r>
              <a:rPr lang="ru-RU" altLang="de-DE" sz="3200" dirty="0">
                <a:solidFill>
                  <a:srgbClr val="003399"/>
                </a:solidFill>
                <a:latin typeface="Arial Black" panose="020B0A04020102020204" pitchFamily="34" charset="0"/>
              </a:rPr>
              <a:t>х</a:t>
            </a: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ель</a:t>
            </a:r>
            <a:r>
              <a:rPr lang="de-DE" altLang="de-DE" sz="3200" baseline="30000" dirty="0">
                <a:solidFill>
                  <a:srgbClr val="003399"/>
                </a:solidFill>
                <a:latin typeface="Arial Black" panose="020B0A04020102020204" pitchFamily="34" charset="0"/>
              </a:rPr>
              <a:t>®</a:t>
            </a:r>
            <a:r>
              <a:rPr lang="de-DE" altLang="de-DE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vs. </a:t>
            </a: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Гинкго</a:t>
            </a:r>
            <a:r>
              <a:rPr lang="de-DE" altLang="de-DE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билоба</a:t>
            </a:r>
            <a:endParaRPr lang="de-DE" altLang="de-DE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BACCB80E-03C1-D374-228A-0A9251579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2688" y="1306513"/>
            <a:ext cx="7658100" cy="1143000"/>
          </a:xfrm>
        </p:spPr>
        <p:txBody>
          <a:bodyPr>
            <a:normAutofit/>
          </a:bodyPr>
          <a:lstStyle/>
          <a:p>
            <a:r>
              <a:rPr lang="de-DE" altLang="ru-RU" sz="28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Референтный</a:t>
            </a:r>
            <a:r>
              <a:rPr lang="de-DE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de-DE" altLang="ru-RU" sz="28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препарат</a:t>
            </a:r>
            <a:endParaRPr lang="de-DE" altLang="ru-RU" sz="28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61C847D6-7651-9E33-307E-746B93179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0625" y="2506663"/>
            <a:ext cx="7696200" cy="4267200"/>
          </a:xfrm>
        </p:spPr>
        <p:txBody>
          <a:bodyPr/>
          <a:lstStyle/>
          <a:p>
            <a:r>
              <a:rPr lang="de-DE" altLang="ru-RU" sz="2000"/>
              <a:t>Гинкго билоба</a:t>
            </a:r>
          </a:p>
          <a:p>
            <a:pPr lvl="1"/>
            <a:r>
              <a:rPr lang="de-DE" altLang="ru-RU" sz="1800"/>
              <a:t>Лиственное дерево</a:t>
            </a:r>
          </a:p>
          <a:p>
            <a:pPr lvl="1"/>
            <a:r>
              <a:rPr lang="de-DE" altLang="ru-RU" sz="1800"/>
              <a:t>Фармакологически активные компоненты: </a:t>
            </a:r>
            <a:br>
              <a:rPr lang="de-DE" altLang="ru-RU" sz="1800"/>
            </a:br>
            <a:r>
              <a:rPr lang="de-DE" altLang="ru-RU" sz="1800"/>
              <a:t>флавонгликозиды, терпенлактоны</a:t>
            </a:r>
          </a:p>
          <a:p>
            <a:r>
              <a:rPr lang="de-DE" altLang="ru-RU" sz="2000"/>
              <a:t>Применяется при</a:t>
            </a:r>
          </a:p>
          <a:p>
            <a:pPr lvl="1"/>
            <a:r>
              <a:rPr lang="de-DE" altLang="ru-RU" sz="1800"/>
              <a:t>нарушениях мозговой деятельности (болезни Альцгеймера, сосудистой деменции)</a:t>
            </a:r>
          </a:p>
          <a:p>
            <a:pPr lvl="1"/>
            <a:r>
              <a:rPr lang="de-DE" altLang="ru-RU" sz="1800"/>
              <a:t>нарушениях церебрального и периферического артериального кровообращения</a:t>
            </a:r>
          </a:p>
          <a:p>
            <a:pPr lvl="1"/>
            <a:r>
              <a:rPr lang="de-DE" altLang="ru-RU" sz="1800"/>
              <a:t>головокружении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467" name="Object 3">
            <a:extLst>
              <a:ext uri="{FF2B5EF4-FFF2-40B4-BE49-F238E27FC236}">
                <a16:creationId xmlns:a16="http://schemas.microsoft.com/office/drawing/2014/main" id="{93144605-2E38-C459-D91C-5800B288D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12073"/>
              </p:ext>
            </p:extLst>
          </p:nvPr>
        </p:nvGraphicFramePr>
        <p:xfrm>
          <a:off x="1215816" y="1789741"/>
          <a:ext cx="5933497" cy="349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Лист" r:id="rId3" imgW="4486772" imgH="2677007" progId="Excel.Sheet.8">
                  <p:embed/>
                </p:oleObj>
              </mc:Choice>
              <mc:Fallback>
                <p:oleObj name="Лист" r:id="rId3" imgW="4486772" imgH="2677007" progId="Excel.Sheet.8">
                  <p:embed/>
                  <p:pic>
                    <p:nvPicPr>
                      <p:cNvPr id="446467" name="Object 3">
                        <a:extLst>
                          <a:ext uri="{FF2B5EF4-FFF2-40B4-BE49-F238E27FC236}">
                            <a16:creationId xmlns:a16="http://schemas.microsoft.com/office/drawing/2014/main" id="{93144605-2E38-C459-D91C-5800B288D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816" y="1789741"/>
                        <a:ext cx="5933497" cy="3490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C26861-DF8A-8CDD-4C53-8DCB9E907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90" y="3429000"/>
            <a:ext cx="5548544" cy="32653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0A082-92A4-E6F6-B861-E1DC0D5CC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256" y="741014"/>
            <a:ext cx="7925487" cy="148755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515" name="Object 3">
            <a:extLst>
              <a:ext uri="{FF2B5EF4-FFF2-40B4-BE49-F238E27FC236}">
                <a16:creationId xmlns:a16="http://schemas.microsoft.com/office/drawing/2014/main" id="{FD3148B3-1A25-7B82-E2CE-770E5530F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11859"/>
              </p:ext>
            </p:extLst>
          </p:nvPr>
        </p:nvGraphicFramePr>
        <p:xfrm>
          <a:off x="1287261" y="2206368"/>
          <a:ext cx="5519939" cy="324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Лист" r:id="rId3" imgW="4581751" imgH="2677007" progId="Excel.Sheet.8">
                  <p:embed/>
                </p:oleObj>
              </mc:Choice>
              <mc:Fallback>
                <p:oleObj name="Лист" r:id="rId3" imgW="4581751" imgH="2677007" progId="Excel.Sheet.8">
                  <p:embed/>
                  <p:pic>
                    <p:nvPicPr>
                      <p:cNvPr id="448515" name="Object 3">
                        <a:extLst>
                          <a:ext uri="{FF2B5EF4-FFF2-40B4-BE49-F238E27FC236}">
                            <a16:creationId xmlns:a16="http://schemas.microsoft.com/office/drawing/2014/main" id="{FD3148B3-1A25-7B82-E2CE-770E5530F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261" y="2206368"/>
                        <a:ext cx="5519939" cy="3247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98A0923-B9E5-E686-F99B-3E13D1776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387412"/>
              </p:ext>
            </p:extLst>
          </p:nvPr>
        </p:nvGraphicFramePr>
        <p:xfrm>
          <a:off x="6096000" y="3445059"/>
          <a:ext cx="5925046" cy="326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Лист" r:id="rId5" imgW="4581751" imgH="2372087" progId="Excel.Sheet.8">
                  <p:embed/>
                </p:oleObj>
              </mc:Choice>
              <mc:Fallback>
                <p:oleObj name="Лист" r:id="rId5" imgW="4581751" imgH="2372087" progId="Excel.Sheet.8">
                  <p:embed/>
                  <p:pic>
                    <p:nvPicPr>
                      <p:cNvPr id="449539" name="Object 3">
                        <a:extLst>
                          <a:ext uri="{FF2B5EF4-FFF2-40B4-BE49-F238E27FC236}">
                            <a16:creationId xmlns:a16="http://schemas.microsoft.com/office/drawing/2014/main" id="{76DB4ABA-BDCD-9798-BD84-80DC0E6A0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45059"/>
                        <a:ext cx="5925046" cy="3263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EC5E5-6EC5-4F5C-BC93-8E3196CBC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256" y="741014"/>
            <a:ext cx="7925487" cy="148755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63" name="Object 3">
            <a:extLst>
              <a:ext uri="{FF2B5EF4-FFF2-40B4-BE49-F238E27FC236}">
                <a16:creationId xmlns:a16="http://schemas.microsoft.com/office/drawing/2014/main" id="{CF6D7477-96FD-258C-101D-019559863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280201"/>
              </p:ext>
            </p:extLst>
          </p:nvPr>
        </p:nvGraphicFramePr>
        <p:xfrm>
          <a:off x="1496445" y="1917577"/>
          <a:ext cx="5721708" cy="315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Лист" r:id="rId3" imgW="4581751" imgH="2372087" progId="Excel.Sheet.8">
                  <p:embed/>
                </p:oleObj>
              </mc:Choice>
              <mc:Fallback>
                <p:oleObj name="Лист" r:id="rId3" imgW="4581751" imgH="2372087" progId="Excel.Sheet.8">
                  <p:embed/>
                  <p:pic>
                    <p:nvPicPr>
                      <p:cNvPr id="450563" name="Object 3">
                        <a:extLst>
                          <a:ext uri="{FF2B5EF4-FFF2-40B4-BE49-F238E27FC236}">
                            <a16:creationId xmlns:a16="http://schemas.microsoft.com/office/drawing/2014/main" id="{CF6D7477-96FD-258C-101D-019559863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445" y="1917577"/>
                        <a:ext cx="5721708" cy="315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91F238-F23E-6AD8-462B-11D5F7A96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964" y="766697"/>
            <a:ext cx="7925487" cy="1487553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EC9154D-698C-6DEC-6376-2B4069166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9573"/>
              </p:ext>
            </p:extLst>
          </p:nvPr>
        </p:nvGraphicFramePr>
        <p:xfrm>
          <a:off x="6096000" y="3555764"/>
          <a:ext cx="5721710" cy="315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Лист" r:id="rId6" imgW="4581751" imgH="2372087" progId="Excel.Sheet.8">
                  <p:embed/>
                </p:oleObj>
              </mc:Choice>
              <mc:Fallback>
                <p:oleObj name="Лист" r:id="rId6" imgW="4581751" imgH="2372087" progId="Excel.Sheet.8">
                  <p:embed/>
                  <p:pic>
                    <p:nvPicPr>
                      <p:cNvPr id="451587" name="Object 3">
                        <a:extLst>
                          <a:ext uri="{FF2B5EF4-FFF2-40B4-BE49-F238E27FC236}">
                            <a16:creationId xmlns:a16="http://schemas.microsoft.com/office/drawing/2014/main" id="{C86F2CF5-4EC6-F4BE-9F84-4B1D6F0F37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55764"/>
                        <a:ext cx="5721710" cy="315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1026">
            <a:extLst>
              <a:ext uri="{FF2B5EF4-FFF2-40B4-BE49-F238E27FC236}">
                <a16:creationId xmlns:a16="http://schemas.microsoft.com/office/drawing/2014/main" id="{5A90E279-82B5-3FD6-F43C-C91E91804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2688" y="1292225"/>
            <a:ext cx="7658100" cy="114300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Оценка</a:t>
            </a:r>
            <a:r>
              <a:rPr lang="de-DE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врача и пациента результата терапии</a:t>
            </a:r>
            <a:endParaRPr lang="de-DE" altLang="ru-RU" sz="28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877253-378A-EAC0-7666-666C9ADE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20" y="2224471"/>
            <a:ext cx="6137113" cy="33413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BBA12-DED1-B3BD-B86A-F95E2E9D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983" y="3722487"/>
            <a:ext cx="6106797" cy="332426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026">
            <a:extLst>
              <a:ext uri="{FF2B5EF4-FFF2-40B4-BE49-F238E27FC236}">
                <a16:creationId xmlns:a16="http://schemas.microsoft.com/office/drawing/2014/main" id="{81729891-5769-535D-C86E-3200570A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1263" y="1306513"/>
            <a:ext cx="7658100" cy="114300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Оценка врача и пациента п</a:t>
            </a:r>
            <a:r>
              <a:rPr lang="de-DE" altLang="ru-RU" sz="28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ереносимост</a:t>
            </a:r>
            <a:r>
              <a:rPr lang="ru-RU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и терапии</a:t>
            </a:r>
            <a:endParaRPr lang="de-DE" altLang="ru-RU" sz="28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55683" name="Object 1027">
            <a:extLst>
              <a:ext uri="{FF2B5EF4-FFF2-40B4-BE49-F238E27FC236}">
                <a16:creationId xmlns:a16="http://schemas.microsoft.com/office/drawing/2014/main" id="{FF143F64-F079-AF90-9491-BBB39BBB0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51787"/>
              </p:ext>
            </p:extLst>
          </p:nvPr>
        </p:nvGraphicFramePr>
        <p:xfrm>
          <a:off x="750328" y="2289269"/>
          <a:ext cx="5559985" cy="303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Лист" r:id="rId3" imgW="4620031" imgH="2286362" progId="Excel.Sheet.8">
                  <p:embed/>
                </p:oleObj>
              </mc:Choice>
              <mc:Fallback>
                <p:oleObj name="Лист" r:id="rId3" imgW="4620031" imgH="2286362" progId="Excel.Sheet.8">
                  <p:embed/>
                  <p:pic>
                    <p:nvPicPr>
                      <p:cNvPr id="455683" name="Object 1027">
                        <a:extLst>
                          <a:ext uri="{FF2B5EF4-FFF2-40B4-BE49-F238E27FC236}">
                            <a16:creationId xmlns:a16="http://schemas.microsoft.com/office/drawing/2014/main" id="{FF143F64-F079-AF90-9491-BBB39BBB0C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8" y="2289269"/>
                        <a:ext cx="5559985" cy="3031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7DCEFD-20D2-1F60-A2A0-BFBDE10BD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889" y="3199715"/>
            <a:ext cx="6204729" cy="3384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артериальной гипертензии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/>
          </a:p>
          <a:p>
            <a:r>
              <a:rPr lang="ru-RU" u="sng" dirty="0"/>
              <a:t> серозно-</a:t>
            </a:r>
            <a:r>
              <a:rPr lang="ru-RU" u="sng" dirty="0" err="1"/>
              <a:t>субэпендимальная</a:t>
            </a:r>
            <a:r>
              <a:rPr lang="ru-RU" u="sng" dirty="0"/>
              <a:t> </a:t>
            </a:r>
            <a:r>
              <a:rPr lang="ru-RU" dirty="0"/>
              <a:t>инфильтрация сосудов с воспалением артерий</a:t>
            </a:r>
          </a:p>
          <a:p>
            <a:r>
              <a:rPr lang="ru-RU" dirty="0"/>
              <a:t> фиброзно-гиалиновая дегенерация стенок мелких сосудов</a:t>
            </a:r>
          </a:p>
          <a:p>
            <a:r>
              <a:rPr lang="ru-RU" dirty="0"/>
              <a:t>аневризмы, часто с тромбами</a:t>
            </a:r>
          </a:p>
          <a:p>
            <a:r>
              <a:rPr lang="ru-RU" dirty="0"/>
              <a:t>разрывы сосудов с кровотечениями</a:t>
            </a:r>
          </a:p>
          <a:p>
            <a:r>
              <a:rPr lang="ru-RU" dirty="0" err="1"/>
              <a:t>отeк</a:t>
            </a:r>
            <a:r>
              <a:rPr lang="ru-RU" dirty="0"/>
              <a:t> мозга и его оболочек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401157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026">
            <a:extLst>
              <a:ext uri="{FF2B5EF4-FFF2-40B4-BE49-F238E27FC236}">
                <a16:creationId xmlns:a16="http://schemas.microsoft.com/office/drawing/2014/main" id="{D6E67392-A4D4-2871-C7C9-C0DEE7ECE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6975" y="1306513"/>
            <a:ext cx="7658100" cy="114300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Оценка врача </a:t>
            </a:r>
            <a:r>
              <a:rPr lang="ru-RU" altLang="ru-RU" sz="28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пр</a:t>
            </a:r>
            <a:r>
              <a:rPr lang="de-DE" altLang="ru-RU" sz="28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иверженност</a:t>
            </a:r>
            <a:r>
              <a:rPr lang="ru-RU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и</a:t>
            </a:r>
            <a:r>
              <a:rPr lang="de-DE" altLang="ru-RU" sz="28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de-DE" altLang="ru-RU" sz="28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терапии</a:t>
            </a:r>
            <a:endParaRPr lang="de-DE" altLang="ru-RU" sz="28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57731" name="Object 1027">
            <a:extLst>
              <a:ext uri="{FF2B5EF4-FFF2-40B4-BE49-F238E27FC236}">
                <a16:creationId xmlns:a16="http://schemas.microsoft.com/office/drawing/2014/main" id="{634C822C-48AD-FC94-69C0-36FA9B6FE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37862"/>
              </p:ext>
            </p:extLst>
          </p:nvPr>
        </p:nvGraphicFramePr>
        <p:xfrm>
          <a:off x="2016126" y="2396362"/>
          <a:ext cx="7658100" cy="417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Лист" r:id="rId3" imgW="4553221" imgH="2286362" progId="Excel.Sheet.8">
                  <p:embed/>
                </p:oleObj>
              </mc:Choice>
              <mc:Fallback>
                <p:oleObj name="Лист" r:id="rId3" imgW="4553221" imgH="2286362" progId="Excel.Sheet.8">
                  <p:embed/>
                  <p:pic>
                    <p:nvPicPr>
                      <p:cNvPr id="457731" name="Object 1027">
                        <a:extLst>
                          <a:ext uri="{FF2B5EF4-FFF2-40B4-BE49-F238E27FC236}">
                            <a16:creationId xmlns:a16="http://schemas.microsoft.com/office/drawing/2014/main" id="{634C822C-48AD-FC94-69C0-36FA9B6FE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6" y="2396362"/>
                        <a:ext cx="7658100" cy="4175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1026">
            <a:extLst>
              <a:ext uri="{FF2B5EF4-FFF2-40B4-BE49-F238E27FC236}">
                <a16:creationId xmlns:a16="http://schemas.microsoft.com/office/drawing/2014/main" id="{692CC18A-A4A8-D2A5-72DF-D988C5EDE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1263" y="1306513"/>
            <a:ext cx="7658100" cy="1143000"/>
          </a:xfrm>
        </p:spPr>
        <p:txBody>
          <a:bodyPr>
            <a:normAutofit/>
          </a:bodyPr>
          <a:lstStyle/>
          <a:p>
            <a:r>
              <a:rPr lang="de-DE" altLang="ru-RU" sz="2800" b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Вывод</a:t>
            </a:r>
            <a:endParaRPr lang="de-DE" altLang="ru-RU" sz="2800" b="1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58755" name="Object 1027">
            <a:extLst>
              <a:ext uri="{FF2B5EF4-FFF2-40B4-BE49-F238E27FC236}">
                <a16:creationId xmlns:a16="http://schemas.microsoft.com/office/drawing/2014/main" id="{10587E47-786B-44DB-A3DE-CECB1AEAA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29690"/>
              </p:ext>
            </p:extLst>
          </p:nvPr>
        </p:nvGraphicFramePr>
        <p:xfrm>
          <a:off x="3306885" y="2296270"/>
          <a:ext cx="4978893" cy="226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Документ" r:id="rId3" imgW="6499800" imgH="3371760" progId="Word.Document.8">
                  <p:embed/>
                </p:oleObj>
              </mc:Choice>
              <mc:Fallback>
                <p:oleObj name="Документ" r:id="rId3" imgW="6499800" imgH="3371760" progId="Word.Document.8">
                  <p:embed/>
                  <p:pic>
                    <p:nvPicPr>
                      <p:cNvPr id="458755" name="Object 1027">
                        <a:extLst>
                          <a:ext uri="{FF2B5EF4-FFF2-40B4-BE49-F238E27FC236}">
                            <a16:creationId xmlns:a16="http://schemas.microsoft.com/office/drawing/2014/main" id="{10587E47-786B-44DB-A3DE-CECB1AEAA9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885" y="2296270"/>
                        <a:ext cx="4978893" cy="226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027">
            <a:extLst>
              <a:ext uri="{FF2B5EF4-FFF2-40B4-BE49-F238E27FC236}">
                <a16:creationId xmlns:a16="http://schemas.microsoft.com/office/drawing/2014/main" id="{4A82CF51-87D5-C21D-9273-85B5C2B11CC5}"/>
              </a:ext>
            </a:extLst>
          </p:cNvPr>
          <p:cNvSpPr txBox="1">
            <a:spLocks noChangeArrowheads="1"/>
          </p:cNvSpPr>
          <p:nvPr/>
        </p:nvSpPr>
        <p:spPr>
          <a:xfrm>
            <a:off x="2249214" y="4896566"/>
            <a:ext cx="8376745" cy="175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/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сенильного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головокружения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вызванного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безопасную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альтернативу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Гинкго</a:t>
            </a:r>
            <a:r>
              <a:rPr lang="de-DE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билоба</a:t>
            </a:r>
            <a:endParaRPr lang="de-DE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/>
            <a:endParaRPr lang="de-DE" alt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93386-F0E9-3A51-B3D1-511364343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812" y="2784350"/>
            <a:ext cx="1935648" cy="198137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46EB5-EF5F-A1AA-9632-6EAF06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Вертигохель</a:t>
            </a: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улучшает</a:t>
            </a:r>
            <a:b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микроциркуляцию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B50A5-FEF2-C2C4-1B9B-C33D12DA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214" y="1786759"/>
            <a:ext cx="9255398" cy="4124463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При помощи специальной техники микроскопии было исследовано влияние препарата </a:t>
            </a:r>
            <a:r>
              <a:rPr lang="ru-RU" sz="2400" dirty="0" err="1"/>
              <a:t>Вертигохель</a:t>
            </a:r>
            <a:r>
              <a:rPr lang="ru-RU" sz="2400" dirty="0"/>
              <a:t> на параметры, связанные с микроциркуляцией в вестибулярной зоне</a:t>
            </a:r>
          </a:p>
          <a:p>
            <a:r>
              <a:rPr lang="ru-RU" sz="2400" dirty="0"/>
              <a:t>При этом </a:t>
            </a:r>
            <a:r>
              <a:rPr lang="ru-RU" sz="2400" dirty="0" err="1"/>
              <a:t>микрозонд</a:t>
            </a:r>
            <a:r>
              <a:rPr lang="ru-RU" sz="2400" dirty="0"/>
              <a:t> со специальной высокоскоростной камерой позволил получить снимки и фильм о состоянии микрососудов в точно заданных областях тела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45D3-F23B-ADFC-9223-731FE8C44E76}"/>
              </a:ext>
            </a:extLst>
          </p:cNvPr>
          <p:cNvSpPr txBox="1"/>
          <p:nvPr/>
        </p:nvSpPr>
        <p:spPr>
          <a:xfrm>
            <a:off x="4200725" y="6442502"/>
            <a:ext cx="74467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Klopp R, </a:t>
            </a:r>
            <a:r>
              <a:rPr lang="en-US" sz="700" dirty="0" err="1"/>
              <a:t>Niemer</a:t>
            </a:r>
            <a:r>
              <a:rPr lang="en-US" sz="700" dirty="0"/>
              <a:t> W, Weiser M. Microcirculatory effects of a homeopathic</a:t>
            </a:r>
          </a:p>
          <a:p>
            <a:r>
              <a:rPr lang="en-US" sz="700" dirty="0"/>
              <a:t>preparation in patients with mild vertigo: a intravital microscopic study. Microvascular Res 2005;</a:t>
            </a:r>
          </a:p>
          <a:p>
            <a:r>
              <a:rPr lang="en-US" sz="700" dirty="0"/>
              <a:t>69: 10–6</a:t>
            </a:r>
          </a:p>
        </p:txBody>
      </p:sp>
    </p:spTree>
    <p:extLst>
      <p:ext uri="{BB962C8B-B14F-4D97-AF65-F5344CB8AC3E}">
        <p14:creationId xmlns:p14="http://schemas.microsoft.com/office/powerpoint/2010/main" val="34225615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46EB5-EF5F-A1AA-9632-6EAF06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Вертигохель</a:t>
            </a: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улучшает</a:t>
            </a:r>
            <a:b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микроциркуляцию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B50A5-FEF2-C2C4-1B9B-C33D12DA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45D3-F23B-ADFC-9223-731FE8C44E76}"/>
              </a:ext>
            </a:extLst>
          </p:cNvPr>
          <p:cNvSpPr txBox="1"/>
          <p:nvPr/>
        </p:nvSpPr>
        <p:spPr>
          <a:xfrm>
            <a:off x="7404717" y="6473279"/>
            <a:ext cx="429605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Klopp R, </a:t>
            </a:r>
            <a:r>
              <a:rPr lang="en-US" sz="400" dirty="0" err="1"/>
              <a:t>Niemer</a:t>
            </a:r>
            <a:r>
              <a:rPr lang="en-US" sz="400" dirty="0"/>
              <a:t> W, Weiser M. Microcirculatory effects of a homeopathic</a:t>
            </a:r>
          </a:p>
          <a:p>
            <a:r>
              <a:rPr lang="en-US" sz="400" dirty="0"/>
              <a:t>preparation in patients with mild vertigo: a intravital microscopic study. Microvascular Res 2005;</a:t>
            </a:r>
          </a:p>
          <a:p>
            <a:r>
              <a:rPr lang="en-US" sz="400" dirty="0"/>
              <a:t>69: 10–6</a:t>
            </a:r>
            <a:r>
              <a:rPr lang="ru-RU" sz="400" dirty="0"/>
              <a:t>          Биологическая медицина /№1 2006</a:t>
            </a:r>
          </a:p>
          <a:p>
            <a:endParaRPr lang="en-US" sz="7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7A68C-8518-E8E1-9820-431604BC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98" y="1725226"/>
            <a:ext cx="3068123" cy="4639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0A007-8519-0D50-044F-65ED2D63DDB0}"/>
              </a:ext>
            </a:extLst>
          </p:cNvPr>
          <p:cNvSpPr txBox="1"/>
          <p:nvPr/>
        </p:nvSpPr>
        <p:spPr>
          <a:xfrm>
            <a:off x="5812237" y="2274838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Рис. 1. Вверху: Сосуды до начала исследования</a:t>
            </a:r>
          </a:p>
          <a:p>
            <a:endParaRPr lang="ru-RU" dirty="0"/>
          </a:p>
          <a:p>
            <a:r>
              <a:rPr lang="ru-RU" dirty="0"/>
              <a:t>Внизу: Сосуды пациента после 12 недель терапии препаратом </a:t>
            </a:r>
            <a:r>
              <a:rPr lang="ru-RU" dirty="0" err="1"/>
              <a:t>Вертигохель</a:t>
            </a:r>
            <a:r>
              <a:rPr lang="ru-RU" dirty="0"/>
              <a:t> характеризуются </a:t>
            </a:r>
          </a:p>
          <a:p>
            <a:r>
              <a:rPr lang="ru-RU" dirty="0"/>
              <a:t>достоверно лучшей  циркуляцией</a:t>
            </a:r>
          </a:p>
        </p:txBody>
      </p:sp>
    </p:spTree>
    <p:extLst>
      <p:ext uri="{BB962C8B-B14F-4D97-AF65-F5344CB8AC3E}">
        <p14:creationId xmlns:p14="http://schemas.microsoft.com/office/powerpoint/2010/main" val="21985100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46EB5-EF5F-A1AA-9632-6EAF06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Вертигохель</a:t>
            </a: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улучшает</a:t>
            </a:r>
            <a:b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микроциркуляцию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A9B93-D7EF-FB96-5058-E9922EF2A02D}"/>
              </a:ext>
            </a:extLst>
          </p:cNvPr>
          <p:cNvSpPr txBox="1"/>
          <p:nvPr/>
        </p:nvSpPr>
        <p:spPr>
          <a:xfrm>
            <a:off x="2470211" y="2333296"/>
            <a:ext cx="83659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Выводы: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обладает фармакологическим действием на микроциркуляцию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оптимизации снабжения клеток кислородом и питательными веществами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повышенние</a:t>
            </a:r>
            <a:r>
              <a:rPr lang="ru-RU" sz="2400" dirty="0"/>
              <a:t> адаптации к меняющимся метаболическим потребностям организма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F3964-C3AE-751E-7B0E-81AE685E0CE3}"/>
              </a:ext>
            </a:extLst>
          </p:cNvPr>
          <p:cNvSpPr txBox="1"/>
          <p:nvPr/>
        </p:nvSpPr>
        <p:spPr>
          <a:xfrm>
            <a:off x="7404717" y="6473279"/>
            <a:ext cx="429605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Klopp R, </a:t>
            </a:r>
            <a:r>
              <a:rPr lang="en-US" sz="400" dirty="0" err="1"/>
              <a:t>Niemer</a:t>
            </a:r>
            <a:r>
              <a:rPr lang="en-US" sz="400" dirty="0"/>
              <a:t> W, Weiser M. Microcirculatory effects of a homeopathic</a:t>
            </a:r>
          </a:p>
          <a:p>
            <a:r>
              <a:rPr lang="en-US" sz="400" dirty="0"/>
              <a:t>preparation in patients with mild vertigo: a intravital microscopic study. Microvascular Res 2005;</a:t>
            </a:r>
          </a:p>
          <a:p>
            <a:r>
              <a:rPr lang="en-US" sz="400" dirty="0"/>
              <a:t>69: 10–6</a:t>
            </a:r>
            <a:r>
              <a:rPr lang="ru-RU" sz="400" dirty="0"/>
              <a:t>          Биологическая медицина /№1 2006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0577210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46EB5-EF5F-A1AA-9632-6EAF06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Вертигохель</a:t>
            </a: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 улучшает</a:t>
            </a:r>
            <a:b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</a:rPr>
              <a:t>микроциркуляцию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B50A5-FEF2-C2C4-1B9B-C33D12DA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45D3-F23B-ADFC-9223-731FE8C44E76}"/>
              </a:ext>
            </a:extLst>
          </p:cNvPr>
          <p:cNvSpPr txBox="1"/>
          <p:nvPr/>
        </p:nvSpPr>
        <p:spPr>
          <a:xfrm>
            <a:off x="4200725" y="6442502"/>
            <a:ext cx="74467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Klopp R, </a:t>
            </a:r>
            <a:r>
              <a:rPr lang="en-US" sz="700" dirty="0" err="1"/>
              <a:t>Niemer</a:t>
            </a:r>
            <a:r>
              <a:rPr lang="en-US" sz="700" dirty="0"/>
              <a:t> W, Weiser M. Microcirculatory effects of a homeopathic</a:t>
            </a:r>
          </a:p>
          <a:p>
            <a:r>
              <a:rPr lang="en-US" sz="700" dirty="0"/>
              <a:t>preparation in patients with mild vertigo: a intravital microscopic study. Microvascular Res 2005;</a:t>
            </a:r>
          </a:p>
          <a:p>
            <a:r>
              <a:rPr lang="en-US" sz="700" dirty="0"/>
              <a:t>69: 10–6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FE4CD-86F1-254C-A31F-7866EC6CAE72}"/>
              </a:ext>
            </a:extLst>
          </p:cNvPr>
          <p:cNvSpPr txBox="1"/>
          <p:nvPr/>
        </p:nvSpPr>
        <p:spPr>
          <a:xfrm>
            <a:off x="1931556" y="1855918"/>
            <a:ext cx="97159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b="1" dirty="0">
                <a:solidFill>
                  <a:srgbClr val="003399"/>
                </a:solidFill>
                <a:latin typeface="Arial Black" panose="020B0A04020102020204" pitchFamily="34" charset="0"/>
              </a:rPr>
              <a:t>Головокружение</a:t>
            </a:r>
            <a:endParaRPr lang="en-US" b="1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marL="342900" indent="-342900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Лимфомиозот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Убихинон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Коэнзим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симптоматическая терапия: Плацента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– для улучшения кровообращения при атеросклерозе</a:t>
            </a:r>
          </a:p>
          <a:p>
            <a:pPr marL="342900" indent="-342900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MC6, F3, VB21, RP10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Убихинон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Коэнзим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3399"/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VB20, TR17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Плацента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6C966-AE7E-1ED6-C7AF-94779C73F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541" y="6687297"/>
            <a:ext cx="3310415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95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43586-F34A-3BEC-A9AD-43ED729A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Цереброваскулярные и дегенеративные поражения нервной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64443-F142-77FB-B7B3-8A322F48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986" y="1905001"/>
            <a:ext cx="9554626" cy="4779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                                   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чрезвычайно эффективным препаратом, который показан пожилым людям, страдающим атеросклеротическими изменениями, используется для повышения умственных способностей, в том числе у пожилых пациентов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-органные компоненты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Cerebrum, Embryo,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Placenta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важный для головного мозга компонент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Kalium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phosphoricum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Thuja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терапии ослаблений памяти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Ignatia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депрессии и плаксивости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Bothrops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lanceolatus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ослаблении памяти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phosphoricum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активации функций головного мозга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состояниях истощения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Manganum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phosphoricum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нарушениях речи и ослаблении памяти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phosphoricum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микроэлемент со спаз</a:t>
            </a:r>
            <a:r>
              <a:rPr lang="ru-RU" dirty="0"/>
              <a:t>молитическим действием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0F5AC-1913-FC30-604C-D07010B02198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43962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43586-F34A-3BEC-A9AD-43ED729A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Цереброваскулярные и дегенеративные поражения нервной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64443-F142-77FB-B7B3-8A322F48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829" y="2080611"/>
            <a:ext cx="8911687" cy="432674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Anacardium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 при ослаблении памяти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Conium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головокружении с дрожью в руках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Luesinum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Medorrhinum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ослаблении памяти в качестве конституциональных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Hyoscyamus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галлюцинациях, для регуляции деятельности мозга при избыточном приливе крови к голове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Aconitum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состояниях тревоги и беспокойства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Cocculus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проявлениях истощения после физического и психического перенапряжения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головокружениях, особенно обусловленных атеросклерозом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F1CE6-E46D-14E9-BD08-F572A3662570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86963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43586-F34A-3BEC-A9AD-43ED729A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Цереброваскулярные и дегенеративные поражения нервной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64443-F142-77FB-B7B3-8A322F48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07779"/>
            <a:ext cx="8911687" cy="442611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активирует ферментные функции и способствует детоксикации при ослаблении памяти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Kalium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bichromicum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эффективен при головной боли в сочетании с мерцательной скотомой,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Gelsemium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депрессии и подавленности, головокружениях и головной боли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 уплотняющее действие на сосуды головного мозга при риске инсульта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Arnica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стимуляции кровообращения и укрепления сосудов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Aesculus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оптимизирует периферическую микроциркуляцию и уменьшает отечность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повышения умственных    способностей, в том числе у пожилых пациентов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3448D-B711-D66F-525D-81B38BC9C989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54978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AE46-C132-45D0-BA9C-2A297CB7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137" y="464405"/>
            <a:ext cx="93383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Церебрум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– результаты </a:t>
            </a:r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мультицентрического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исследования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731 пациент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B48F6-7CA2-1CA0-A93C-78E7057E2B50}"/>
              </a:ext>
            </a:extLst>
          </p:cNvPr>
          <p:cNvSpPr txBox="1"/>
          <p:nvPr/>
        </p:nvSpPr>
        <p:spPr>
          <a:xfrm>
            <a:off x="9401055" y="6521984"/>
            <a:ext cx="239801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 err="1"/>
              <a:t>MichaelWeiser</a:t>
            </a:r>
            <a:r>
              <a:rPr lang="ru-RU" sz="400" dirty="0"/>
              <a:t>,</a:t>
            </a:r>
            <a:r>
              <a:rPr lang="en-US" sz="400" dirty="0"/>
              <a:t>Stefan Zenner</a:t>
            </a:r>
            <a:r>
              <a:rPr lang="ru-RU" sz="400" dirty="0"/>
              <a:t>.Биологическая медицина №1 1995г.</a:t>
            </a:r>
            <a:endParaRPr lang="en-US" sz="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73EF8A-F7C9-7BB1-B460-2A65EB311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47" y="2139131"/>
            <a:ext cx="5730914" cy="3486686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DA14E0-386D-2EF4-10BF-6A88BDED9640}"/>
              </a:ext>
            </a:extLst>
          </p:cNvPr>
          <p:cNvSpPr txBox="1"/>
          <p:nvPr/>
        </p:nvSpPr>
        <p:spPr>
          <a:xfrm flipH="1">
            <a:off x="3273660" y="6019653"/>
            <a:ext cx="512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Возраст двух трети пациентов в  возрасте  от 41 до 80 лет </a:t>
            </a:r>
          </a:p>
        </p:txBody>
      </p:sp>
    </p:spTree>
    <p:extLst>
      <p:ext uri="{BB962C8B-B14F-4D97-AF65-F5344CB8AC3E}">
        <p14:creationId xmlns:p14="http://schemas.microsoft.com/office/powerpoint/2010/main" val="106411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НЕВРОЛОГИЧЕСКИЕ ПРОЯВЛЕНИЯ АРТЕРИАЛЬНОЙ ГИПЕРТЕНЗИИ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Неврозоподобный</a:t>
            </a:r>
            <a:r>
              <a:rPr lang="ru-RU" dirty="0"/>
              <a:t> (</a:t>
            </a:r>
            <a:r>
              <a:rPr lang="ru-RU" dirty="0" err="1"/>
              <a:t>псевдоневрастенический</a:t>
            </a:r>
            <a:r>
              <a:rPr lang="ru-RU" dirty="0"/>
              <a:t> синдром)</a:t>
            </a:r>
          </a:p>
          <a:p>
            <a:r>
              <a:rPr lang="ru-RU" dirty="0"/>
              <a:t>Острая гипертоническая энцефалопатия</a:t>
            </a:r>
          </a:p>
          <a:p>
            <a:r>
              <a:rPr lang="ru-RU" dirty="0"/>
              <a:t>Транзиторные ишемические атаки (преходящие нарушения мозгового</a:t>
            </a:r>
          </a:p>
          <a:p>
            <a:pPr marL="0" indent="0">
              <a:buNone/>
            </a:pPr>
            <a:r>
              <a:rPr lang="ru-RU" dirty="0"/>
              <a:t>      кровообращения)</a:t>
            </a:r>
          </a:p>
          <a:p>
            <a:r>
              <a:rPr lang="ru-RU" dirty="0"/>
              <a:t>Инсульты: геморрагический, ишемический (лакунарный)</a:t>
            </a:r>
          </a:p>
          <a:p>
            <a:r>
              <a:rPr lang="ru-RU" dirty="0"/>
              <a:t>Хроническая недостаточность мозгового кровообращения (</a:t>
            </a:r>
            <a:r>
              <a:rPr lang="ru-RU" dirty="0" err="1"/>
              <a:t>дисциркуляторная</a:t>
            </a:r>
            <a:r>
              <a:rPr lang="ru-RU" dirty="0"/>
              <a:t> энцефалопатия)</a:t>
            </a:r>
          </a:p>
          <a:p>
            <a:r>
              <a:rPr lang="ru-RU" dirty="0"/>
              <a:t>Эпилептиформный синдром (симптоматическая сосудистая эпилепсия)</a:t>
            </a:r>
          </a:p>
          <a:p>
            <a:r>
              <a:rPr lang="ru-RU" dirty="0"/>
              <a:t>Вторичный сосудистый паркинсонизм</a:t>
            </a:r>
          </a:p>
          <a:p>
            <a:r>
              <a:rPr lang="ru-RU" dirty="0"/>
              <a:t>Сосудистая и смешанная деменция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073344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AE46-C132-45D0-BA9C-2A297CB7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137" y="464405"/>
            <a:ext cx="93383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Церебрум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– результаты </a:t>
            </a:r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мультицентрического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исследования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731 пациент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B48F6-7CA2-1CA0-A93C-78E7057E2B50}"/>
              </a:ext>
            </a:extLst>
          </p:cNvPr>
          <p:cNvSpPr txBox="1"/>
          <p:nvPr/>
        </p:nvSpPr>
        <p:spPr>
          <a:xfrm>
            <a:off x="9401055" y="6521984"/>
            <a:ext cx="239801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 err="1"/>
              <a:t>MichaelWeiser</a:t>
            </a:r>
            <a:r>
              <a:rPr lang="ru-RU" sz="400" dirty="0"/>
              <a:t>,</a:t>
            </a:r>
            <a:r>
              <a:rPr lang="en-US" sz="400" dirty="0"/>
              <a:t>Stefan Zenner</a:t>
            </a:r>
            <a:r>
              <a:rPr lang="ru-RU" sz="400" dirty="0"/>
              <a:t>.Биологическая медицина №1 1995г.</a:t>
            </a:r>
            <a:endParaRPr lang="en-US" sz="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173F7-7BBB-90AD-2411-CCA22735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704" y="2471590"/>
            <a:ext cx="4218327" cy="2655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AE019-CEA3-2F43-C2D1-C086B3F1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186" y="1745295"/>
            <a:ext cx="3584759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B1B8-836C-B1CF-8902-3247973F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Церебрум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– результаты </a:t>
            </a:r>
            <a:r>
              <a:rPr lang="ru-RU" sz="3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мультицентрического</a:t>
            </a:r>
            <a:r>
              <a:rPr lang="ru-RU" sz="3100" dirty="0">
                <a:solidFill>
                  <a:srgbClr val="002060"/>
                </a:solidFill>
                <a:latin typeface="Arial Black" panose="020B0A04020102020204" pitchFamily="34" charset="0"/>
              </a:rPr>
              <a:t> исследования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731 пациент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081F1-AA9B-FBE5-D497-C335524F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базисная терапия различных нарушений головного мозга, атеросклерозе, нервном истощении, рассеянном склерозе,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упрощает подбор терапии при заболеваниям с резко меняющимися симптомами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 со многими видами медикаментозной и немедикаментозной терапии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перегружает органы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экскрекции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метаболизма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переносимость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: 70,5 %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8665F-5B83-21F6-D114-01D451BBEB8E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5939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70F7A-3D3C-D0D0-0FDC-63EBA253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72" y="306333"/>
            <a:ext cx="9620852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Мультимодальные терапевтические стратегии в лечении цереброваскулярной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D98C9-ABF7-449A-911A-A0D9044C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793" y="1860411"/>
            <a:ext cx="9365810" cy="42165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обзоре представлено научное обоснование взаимосвязи между возрастными цереброваскулярными изменениями и нарушением регуляции церебральной перфузии, функций гематоэнцефалического барьера (ГЭБ) и нейроваскулярных единиц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ишемический каскад при цереброваскулярной болезни (ЦВБ), главными звеньями которого являются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глутаматная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эксайтотоксичность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окислительный стресс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нейровоспаление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нейровоспаления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большую роль играют эндотелиальная дисфункция и повышенная проницаемость ГЭБ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Обосновано применение с целью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нейропротекции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многофункциональных лекарств, направленных на различные патогенетические механизмы острой и хронической ишемии мозга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4CB0E-41F3-C98A-CC5C-1E8C8EDDC55A}"/>
              </a:ext>
            </a:extLst>
          </p:cNvPr>
          <p:cNvSpPr txBox="1"/>
          <p:nvPr/>
        </p:nvSpPr>
        <p:spPr>
          <a:xfrm>
            <a:off x="5862832" y="6350156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 err="1"/>
              <a:t>Fedin</a:t>
            </a:r>
            <a:r>
              <a:rPr lang="en-US" sz="600" dirty="0"/>
              <a:t> AI, </a:t>
            </a:r>
            <a:r>
              <a:rPr lang="en-US" sz="600" dirty="0" err="1"/>
              <a:t>Saverskaya</a:t>
            </a:r>
            <a:r>
              <a:rPr lang="en-US" sz="600" dirty="0"/>
              <a:t> EN, </a:t>
            </a:r>
            <a:r>
              <a:rPr lang="en-US" sz="600" dirty="0" err="1"/>
              <a:t>Badalyan</a:t>
            </a:r>
            <a:r>
              <a:rPr lang="en-US" sz="600" dirty="0"/>
              <a:t> KR. Multimodal therapeutic strategies in the treatment of cerebrovascular disease. </a:t>
            </a:r>
            <a:r>
              <a:rPr lang="en-US" sz="600" dirty="0" err="1"/>
              <a:t>Zhurnal</a:t>
            </a:r>
            <a:r>
              <a:rPr lang="en-US" sz="600" dirty="0"/>
              <a:t> </a:t>
            </a:r>
            <a:r>
              <a:rPr lang="en-US" sz="600" dirty="0" err="1"/>
              <a:t>Nevrologii</a:t>
            </a:r>
            <a:r>
              <a:rPr lang="en-US" sz="600" dirty="0"/>
              <a:t> </a:t>
            </a:r>
            <a:r>
              <a:rPr lang="en-US" sz="600" dirty="0" err="1"/>
              <a:t>i</a:t>
            </a:r>
            <a:r>
              <a:rPr lang="en-US" sz="600" dirty="0"/>
              <a:t> </a:t>
            </a:r>
            <a:r>
              <a:rPr lang="en-US" sz="600" dirty="0" err="1"/>
              <a:t>Psikhiatrii</a:t>
            </a:r>
            <a:r>
              <a:rPr lang="en-US" sz="600" dirty="0"/>
              <a:t> </a:t>
            </a:r>
            <a:r>
              <a:rPr lang="en-US" sz="600" dirty="0" err="1"/>
              <a:t>imeni</a:t>
            </a:r>
            <a:r>
              <a:rPr lang="en-US" sz="600" dirty="0"/>
              <a:t> S.S. </a:t>
            </a:r>
            <a:r>
              <a:rPr lang="en-US" sz="600" dirty="0" err="1"/>
              <a:t>Korsakova</a:t>
            </a:r>
            <a:r>
              <a:rPr lang="en-US" sz="600" dirty="0"/>
              <a:t>. 2021;121(12):112‑118. (In Russ.).</a:t>
            </a:r>
          </a:p>
          <a:p>
            <a:r>
              <a:rPr lang="en-US" sz="600" dirty="0"/>
              <a:t>https://doi.org/10.17116/jnevro2021121121112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93522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C4823-264A-BB71-BC03-5521063A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316" y="413903"/>
            <a:ext cx="9150296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Плацента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b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Placenta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compositum</a:t>
            </a:r>
            <a:b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Раствор для внутримышечного введения гомеопатический</a:t>
            </a:r>
            <a:b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DDE0B-FFF5-0D3E-C336-C0341A456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10714" b="34774"/>
          <a:stretch/>
        </p:blipFill>
        <p:spPr>
          <a:xfrm>
            <a:off x="9599075" y="1799898"/>
            <a:ext cx="1650207" cy="128089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5E867D0-855B-3BDE-0388-E18B39CCA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компоненты:</a:t>
            </a:r>
          </a:p>
          <a:p>
            <a:pPr marL="0" indent="0">
              <a:buNone/>
            </a:pPr>
            <a:r>
              <a:rPr lang="ru-RU" sz="1800" b="0" i="1" u="none" strike="noStrike" baseline="0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Placenta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suis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D6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Embryo suis D8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Vena suis D8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Arteria suis D10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Funiculus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umbilicalis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suis D10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Hypophysis suis D10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Secale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cornutum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D4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Acidum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sarcolacticum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D4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Nicotiatabacum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D10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Strophanthus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gratus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D6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Aesculus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hippocas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-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tanum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D4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Melilotus officinalis D6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Cuprum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sulfuricum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D6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Natrium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pyruvicum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D8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Barium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carbonicum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D13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Plumbum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jodatum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D18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Vipera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berus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 D10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r>
              <a:rPr lang="ru-RU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Solanum nigrum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alibri" panose="020F0502020204030204" pitchFamily="34" charset="0"/>
              </a:rPr>
              <a:t>D6 22 </a:t>
            </a:r>
            <a:r>
              <a:rPr lang="ru-RU" sz="1800" b="0" i="0" u="none" strike="noStrike" baseline="0" dirty="0" err="1">
                <a:solidFill>
                  <a:srgbClr val="231F20"/>
                </a:solidFill>
                <a:latin typeface="Calibri" panose="020F0502020204030204" pitchFamily="34" charset="0"/>
              </a:rPr>
              <a:t>мкл</a:t>
            </a:r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323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9D03D54-D329-34E7-1B0B-04EE5B8A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Активация метаболизма и периферического кровообращения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E40E435-C13B-E967-F90F-1AD01384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116" y="1959951"/>
            <a:ext cx="9331039" cy="47244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0 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суисорганные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компоненты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Placenta, Embryo, Vena, Arteria, Funiculus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umbilicalis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Hypophysis,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ревитализирующее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активирующее действие на периферический кровоток  и на соединительную ткань; этот эффект усиливается за счет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Secale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гипофиза позволяет регулировать эндокринную систему.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компонентом препарата является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Acidum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L(+)-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lacticum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противодействующий ацидозу соединительной ткани, особенно в сочетании с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TabacumД10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воздействующим на периферические кровеносные сосуды.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Strophanthus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устраняет закисление в тканях сердечной мышцы, что объясняет эффективность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при нарушениях периферического кровообращения, но и при некоторых заболеваниях сердца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FE71-6B67-1CE8-560C-0C88EB4B0D6C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5206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43586-F34A-3BEC-A9AD-43ED729A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Активация метаболизма и периферического кровообращения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64443-F142-77FB-B7B3-8A322F48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прочим компонентам препарата нужно отнести: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Aesculus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Melilotus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периферическоекровообращение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sulfuricum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–для купирования спазмов</a:t>
            </a:r>
          </a:p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carbonicum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антисклеротическим действием </a:t>
            </a:r>
          </a:p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Plumbum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jodatum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 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противодействия склеротическим процессам в сосудах </a:t>
            </a:r>
          </a:p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Vipera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berus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купирования венозного стаза и чувства тяжести в ногах</a:t>
            </a:r>
          </a:p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nigrum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устранения расстройств мозговой деятельности и дезориентации в пространстве;</a:t>
            </a:r>
          </a:p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Natrium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yruvicum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гангренозных язвах в области ахиллова сухожилия у диабетиков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A9698-BC07-7BC3-8049-412C03130302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188829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43586-F34A-3BEC-A9AD-43ED729A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Активация метаболизма и периферического кровообращения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64443-F142-77FB-B7B3-8A322F48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сочетании с пероральным приемом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показан для активации метаболизма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периферическогокровообращения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атеросклерозе, элефантиазе, сахарном диабете, гангренозных язвах конечностей, пролежнях, дисменорее, вегетативной дистонии, различных формах эритемы, эмболии, постинсультных состояниях, облитерирующем эндартериите, эндометрите, тугоухости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дополнительного средства может использоваться при нефрозе, мигренях, невралгиях,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мастодинии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ревматических заболеваниях мягких тканей и синдроме Кушинга, особенно при клеточных фазах заболеваний, когда необходима активация кровообращения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F1CE6-E46D-14E9-BD08-F572A3662570}"/>
              </a:ext>
            </a:extLst>
          </p:cNvPr>
          <p:cNvSpPr txBox="1"/>
          <p:nvPr/>
        </p:nvSpPr>
        <p:spPr>
          <a:xfrm>
            <a:off x="6783636" y="6407352"/>
            <a:ext cx="393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 err="1"/>
              <a:t>Reckeweg</a:t>
            </a:r>
            <a:r>
              <a:rPr lang="de-DE" sz="600" dirty="0"/>
              <a:t> HH. Synergismus als pathogenetisches, homotoxikologisches und pharmakologisches</a:t>
            </a:r>
          </a:p>
          <a:p>
            <a:r>
              <a:rPr lang="de-DE" sz="600" dirty="0"/>
              <a:t>Prinzip. </a:t>
            </a:r>
            <a:r>
              <a:rPr lang="de-DE" sz="600" dirty="0" err="1"/>
              <a:t>Biol</a:t>
            </a:r>
            <a:r>
              <a:rPr lang="de-DE" sz="600" dirty="0"/>
              <a:t> </a:t>
            </a:r>
            <a:r>
              <a:rPr lang="de-DE" sz="600" dirty="0" err="1"/>
              <a:t>Med</a:t>
            </a:r>
            <a:r>
              <a:rPr lang="de-DE" sz="600" dirty="0"/>
              <a:t> 1974; 1: 1–17)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101619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4000">
        <p159:morph option="byObject"/>
      </p:transition>
    </mc:Choice>
    <mc:Fallback xmlns="">
      <p:transition spd="slow" advTm="3740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DC629-8BA2-D04F-4560-F5422DFA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Гомеосиниатрия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– сплав гомеопатии и акупунктуры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2401C-F046-5B23-698A-5B8E090F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1" y="1166674"/>
            <a:ext cx="9906631" cy="4364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универсальный синтетический метод лечения, соединивший в себе традиционную китайскую медицину и гомеопатию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Гомеопатические препараты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вводятся в внутрикожно или подкожно в определенные точки акупунктуры: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нормализуют обменные процессы в матриксе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оказывают воздействие на отдельные клетки,  органы и системы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регулируют  работу гормональной, центральной нервной системы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обладают побочными действиями сильнодействующих средств </a:t>
            </a:r>
          </a:p>
          <a:p>
            <a:pPr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пролонгированный характер при болевом синдроме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F9A40F-BFF1-D1E1-8692-E1562237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0" y="5093603"/>
            <a:ext cx="1365430" cy="17643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A7518F-0188-11BC-4F86-DDBEC18A9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44" y="5093603"/>
            <a:ext cx="2505512" cy="16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104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97829-E9E0-216E-DD97-3C1240B8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 каналов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3D32F-8ECB-D228-385D-1627B8C57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http://realfaq.ru/discussion/14539/energeticheskie-meridiany-tela-cheloveka-podrobnaya-karta-i-opisanie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3212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E45D1-B1BC-C8F2-75CF-558603E7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Эффективность использования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фармакопунктуры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препаратом Плацента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композитум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при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вертеброгенных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нейрососудистых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синдромах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7DA8E-9BF7-27BE-05BE-2C99F29B29F2}"/>
              </a:ext>
            </a:extLst>
          </p:cNvPr>
          <p:cNvSpPr txBox="1"/>
          <p:nvPr/>
        </p:nvSpPr>
        <p:spPr>
          <a:xfrm>
            <a:off x="9427779" y="6139822"/>
            <a:ext cx="158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600" dirty="0"/>
              <a:t>  Л.Г. </a:t>
            </a:r>
            <a:r>
              <a:rPr lang="ru-RU" sz="600" dirty="0" err="1"/>
              <a:t>Агасаров</a:t>
            </a:r>
            <a:r>
              <a:rPr lang="ru-RU" sz="600" dirty="0"/>
              <a:t>, А.В. Болдин</a:t>
            </a:r>
          </a:p>
          <a:p>
            <a:r>
              <a:rPr lang="ru-RU" sz="600" dirty="0"/>
              <a:t>ММА им. И.М. Сеченова, Москва</a:t>
            </a:r>
          </a:p>
          <a:p>
            <a:r>
              <a:rPr lang="ru-RU" sz="600" dirty="0"/>
              <a:t>  Биологическая медицина /№1 2006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99557A-ADF8-1C9A-5E37-8B40F87D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425629" cy="3777622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пораженного двигательного сегмента  Т14;  V10,  11;  T3,  4;  V23,  25,31–34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точки ножных меридианов VB30, V60, VB34, V40, V57 и др. с максимальным учетом топики клинических проявлений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усиления эффекта использовались точки общего действия Р7, E36, GI4, 11, 14, RP6, VB36, VB35,RP6, 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50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25BF4B-BD5D-F099-A3E2-2E6A15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острая или медленно нарастающая гипоксия</a:t>
            </a:r>
          </a:p>
          <a:p>
            <a:r>
              <a:rPr lang="ru-RU" sz="2400" dirty="0"/>
              <a:t>гиперкапния</a:t>
            </a:r>
          </a:p>
          <a:p>
            <a:r>
              <a:rPr lang="ru-RU" sz="2400" dirty="0"/>
              <a:t>нарушение вентиляции легких</a:t>
            </a:r>
          </a:p>
          <a:p>
            <a:r>
              <a:rPr lang="ru-RU" sz="2400" dirty="0"/>
              <a:t>рефлекторные и гемодинамические нарушения в большом и малом круге кровообращения </a:t>
            </a:r>
          </a:p>
          <a:p>
            <a:r>
              <a:rPr lang="ru-RU" sz="2400" dirty="0"/>
              <a:t>ишемия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венозное полнокровие в сосудах головного и спинного мозга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увеличение проницаемости сосудистой стенки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1005-A737-44B5-50DA-E3F0AF1338D2}"/>
              </a:ext>
            </a:extLst>
          </p:cNvPr>
          <p:cNvSpPr txBox="1"/>
          <p:nvPr/>
        </p:nvSpPr>
        <p:spPr>
          <a:xfrm>
            <a:off x="9998475" y="6007686"/>
            <a:ext cx="190648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http://library.bashgmu.ru/elibdoc/elib468.pdf</a:t>
            </a:r>
            <a:endParaRPr lang="ru-RU" sz="5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C63C-7368-DA3C-8FF0-4B28D0E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785071" cy="12757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патогенетические механизмы неврологических проявлений </a:t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заболеваний легких</a:t>
            </a:r>
          </a:p>
        </p:txBody>
      </p:sp>
    </p:spTree>
    <p:extLst>
      <p:ext uri="{BB962C8B-B14F-4D97-AF65-F5344CB8AC3E}">
        <p14:creationId xmlns:p14="http://schemas.microsoft.com/office/powerpoint/2010/main" val="4056063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FC89-0F0C-4E78-6331-7C641B92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20703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Эффективность использования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фармакопунктуры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препаратом Плацента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композитум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вертеброгенных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нейрососудистых</a:t>
            </a:r>
            <a: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синдромах</a:t>
            </a:r>
            <a:br>
              <a:rPr lang="ru-RU" sz="2400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08CF8-270B-AF84-71C5-0AA1B96B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308" y="2049517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антиспастическое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сосудорасширяющие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венотонизирующие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Фармакопунктура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препаратом Плацента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 выраженный анальгетический эффект и способствует более быстрому и устойчивому регрессу мышечно-тонических и статико-динамических нарушений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92C66-8BB5-266F-031F-C82AAEFECD9A}"/>
              </a:ext>
            </a:extLst>
          </p:cNvPr>
          <p:cNvSpPr txBox="1"/>
          <p:nvPr/>
        </p:nvSpPr>
        <p:spPr>
          <a:xfrm>
            <a:off x="9427779" y="6139822"/>
            <a:ext cx="158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600" dirty="0"/>
              <a:t>  Л.Г. </a:t>
            </a:r>
            <a:r>
              <a:rPr lang="ru-RU" sz="600" dirty="0" err="1"/>
              <a:t>Агасаров</a:t>
            </a:r>
            <a:r>
              <a:rPr lang="ru-RU" sz="600" dirty="0"/>
              <a:t>, А.В. Болдин</a:t>
            </a:r>
          </a:p>
          <a:p>
            <a:r>
              <a:rPr lang="ru-RU" sz="600" dirty="0"/>
              <a:t>ММА им. И.М. Сеченова, Москва</a:t>
            </a:r>
          </a:p>
          <a:p>
            <a:r>
              <a:rPr lang="ru-RU" sz="600" dirty="0"/>
              <a:t>  Биологическая медицина /№1 2006 </a:t>
            </a:r>
          </a:p>
        </p:txBody>
      </p:sp>
    </p:spTree>
    <p:extLst>
      <p:ext uri="{BB962C8B-B14F-4D97-AF65-F5344CB8AC3E}">
        <p14:creationId xmlns:p14="http://schemas.microsoft.com/office/powerpoint/2010/main" val="23634624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E45D1-B1BC-C8F2-75CF-558603E7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Эффективность использования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фармакопунктуры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препаратом Плацента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композитум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при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вертеброгенных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нейрососудистых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синдромах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883B6-92CA-3662-9D61-E4E36FF2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купирование болевого синдрома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  неврологической симптоматики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церебральной гемодинамики 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психокоррегирующем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влиянии препарата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2AF1C-E8FF-8264-A0F9-6F6344EBC749}"/>
              </a:ext>
            </a:extLst>
          </p:cNvPr>
          <p:cNvSpPr txBox="1"/>
          <p:nvPr/>
        </p:nvSpPr>
        <p:spPr>
          <a:xfrm>
            <a:off x="9427779" y="6139822"/>
            <a:ext cx="158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600" dirty="0"/>
              <a:t>  Л.Г. </a:t>
            </a:r>
            <a:r>
              <a:rPr lang="ru-RU" sz="600" dirty="0" err="1"/>
              <a:t>Агасаров</a:t>
            </a:r>
            <a:r>
              <a:rPr lang="ru-RU" sz="600" dirty="0"/>
              <a:t>, А.В. Болдин</a:t>
            </a:r>
          </a:p>
          <a:p>
            <a:r>
              <a:rPr lang="ru-RU" sz="600" dirty="0"/>
              <a:t>ММА им. И.М. Сеченова, Москва</a:t>
            </a:r>
          </a:p>
          <a:p>
            <a:r>
              <a:rPr lang="ru-RU" sz="600" dirty="0"/>
              <a:t>  Биологическая медицина /№1 2006 </a:t>
            </a:r>
          </a:p>
        </p:txBody>
      </p:sp>
    </p:spTree>
    <p:extLst>
      <p:ext uri="{BB962C8B-B14F-4D97-AF65-F5344CB8AC3E}">
        <p14:creationId xmlns:p14="http://schemas.microsoft.com/office/powerpoint/2010/main" val="18055986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A695-FC5A-DEC6-4CED-43608F58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827" y="514905"/>
            <a:ext cx="9169785" cy="139009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Эффективность индивидуальных гомеопатических препаратов при лечении постинсультного гемипареза: рандомизированное исследование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8D8BD7-A769-D51A-8867-D4975E13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169" y="2089212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Трехмесячное открытое рандомизированное плацебо-контролируемое исследование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Несмотря на то, что общие улучшения были выше в группе IHM, чем в группе плацебо, с малыми и средними эффектами, различия в группах были статистически незначимыми (все P&gt;0,05, непарные t-критерии). Улучшение физических проблем SIS было значительно выше в IHM, чем в плацебо (средняя разница 2,0, 95% доверительный интервал от 0,3 до 3,8, P = 0,025, непарный t-критерий).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Causticum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Lachesis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vomica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наиболее часто назначаемыми лекарствами. Никакого вреда, непреднамеренных эффектов, гомеопатических обострений или каких-либо серьезных побочных эффектов не было зарегистрировано ни в одной из групп.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наблюдалось небольшое, но незначительное направление эффекта в пользу гомеопатии по сравнению с плацебо при лечении постинсультного гемипареза.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4953E-7036-4521-2A59-6E264F3A7A32}"/>
              </a:ext>
            </a:extLst>
          </p:cNvPr>
          <p:cNvSpPr txBox="1"/>
          <p:nvPr/>
        </p:nvSpPr>
        <p:spPr>
          <a:xfrm>
            <a:off x="10007353" y="6624506"/>
            <a:ext cx="165790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https://pubmed.ncbi.nlm.nih.gov/36115790/</a:t>
            </a:r>
            <a:endParaRPr lang="ru-RU" sz="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85393-FE0F-712D-BEF4-826CD2EE517B}"/>
              </a:ext>
            </a:extLst>
          </p:cNvPr>
          <p:cNvSpPr txBox="1"/>
          <p:nvPr/>
        </p:nvSpPr>
        <p:spPr>
          <a:xfrm>
            <a:off x="5139558" y="6051046"/>
            <a:ext cx="141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PubMed</a:t>
            </a:r>
            <a:r>
              <a:rPr lang="ru-RU" dirty="0"/>
              <a:t>®.</a:t>
            </a:r>
          </a:p>
        </p:txBody>
      </p:sp>
    </p:spTree>
    <p:extLst>
      <p:ext uri="{BB962C8B-B14F-4D97-AF65-F5344CB8AC3E}">
        <p14:creationId xmlns:p14="http://schemas.microsoft.com/office/powerpoint/2010/main" val="24667949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D2417-C314-1D5D-72D5-22C8E4BF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319" y="2021830"/>
            <a:ext cx="4353126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Валериана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Кралонин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колющих болях в области сердца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Спаскупрель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спастических болях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Бессоница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Валериана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64082-DF1C-032F-4CA1-1913CB6043F9}"/>
              </a:ext>
            </a:extLst>
          </p:cNvPr>
          <p:cNvSpPr txBox="1"/>
          <p:nvPr/>
        </p:nvSpPr>
        <p:spPr>
          <a:xfrm>
            <a:off x="1352364" y="2243772"/>
            <a:ext cx="58829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Астения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Хелидониум-Гомаккорд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Берберис-Гомаккорд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Плацента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стимуляции     эндокринной системы у мужчин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стимуляции эндокринной системы у женщин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гомеосиниатрия:C3, C7, F3, F8, VC6, VC12, GI11, E36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V32, VG4, VC3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V31-33, VC6, RP6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</p:spTree>
    <p:extLst>
      <p:ext uri="{BB962C8B-B14F-4D97-AF65-F5344CB8AC3E}">
        <p14:creationId xmlns:p14="http://schemas.microsoft.com/office/powerpoint/2010/main" val="4198142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95948" cy="43204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3399"/>
                </a:solidFill>
                <a:latin typeface="Arial Black" panose="020B0A04020102020204" pitchFamily="34" charset="0"/>
              </a:rPr>
              <a:t>Мигрень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Спигелон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Энгистол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вомика-Гомаккорд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ангиопаралитических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мигрени в сочетании с покраснением лица, сужением зрачков, общим ознобом (приступы наблюдаются в основном по утрам), после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-ной диеты, после умственного перенапряжения; давящая и сверлящая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боль,при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которой невозможно прикоснуться к голове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Пульсатилла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расстройствах менструального цикла и регулярно повторяющихся мигренях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активация клеточного метаболизма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 печени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– для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регуляции вегетативной нервной системы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гомеосиниатрия:F3, VB41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композитум,VC4, VC6, VC17 – Коэнзим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V17, V18, E36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Пульсатилла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</a:t>
            </a:r>
            <a:r>
              <a:rPr lang="ru-RU" dirty="0" err="1"/>
              <a:t>позитум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6113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599"/>
            <a:ext cx="9280233" cy="4657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rgbClr val="003399"/>
                </a:solidFill>
                <a:latin typeface="Arial Black" panose="020B0A04020102020204" pitchFamily="34" charset="0"/>
              </a:rPr>
              <a:t>Депрессия</a:t>
            </a:r>
            <a:endParaRPr lang="ru-RU" sz="23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Коэнзим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Пульсатилла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депрессиях перед менструациями,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Климакт-Хель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климактерических депрессиях,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вомика-Гомаккорд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ухудшении состояния по утрам, а также при тяге к спиртному,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– при депрессиях вследствие чрезмерного напряжения, в т.ч. умственного; при психозах вследствие черепно-мозговых травм,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андрологической депрессии, мужском климакс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гомеосиниатрия:C3, C7, VC6, VC12, F3, F8 – Коэнзим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VC6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Пульсатилла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GI2, GI11, P7, P9, RP2, RP3, E36, E41, C4, C7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Н,Псоринохель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229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5512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100" dirty="0">
                <a:solidFill>
                  <a:srgbClr val="003399"/>
                </a:solidFill>
                <a:latin typeface="Arial Black" panose="020B0A04020102020204" pitchFamily="34" charset="0"/>
              </a:rPr>
              <a:t>Невралгия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Энгистол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композитум,Убихинон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Спигелон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невралгические головные боли, шейные   мигрени,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ишиалгия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при нарушениях кровообращения в области седалищных сосудов, Дискус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межреберная невралгия,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Спаскупрель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спастическом болевом синдроме,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кровообращения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гомеосиниатрия:общие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обезболивающего действия – GI4, P7, V60, E36, GI11, R8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VB39, V17 –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6339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3399"/>
                </a:solidFill>
                <a:latin typeface="Arial Black" panose="020B0A04020102020204" pitchFamily="34" charset="0"/>
              </a:rPr>
              <a:t>Гипомнезия</a:t>
            </a:r>
            <a:endParaRPr lang="ru-RU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головокружениях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Спигелон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головных болях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– при психических расстройствах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V43, RP4, C7, VC6, VC15, E19, E27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Н,Коэнзим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84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0413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Arial Black" panose="020B0A04020102020204" pitchFamily="34" charset="0"/>
              </a:rPr>
              <a:t>Тугоухость </a:t>
            </a:r>
            <a:r>
              <a:rPr lang="ru-RU" sz="20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сенсоневральная</a:t>
            </a:r>
            <a:endParaRPr lang="ru-RU" sz="20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Энгистол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Траумель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Плацента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Овариум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головокружениях,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– при изменениях костей среднего уха,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регуляции периферического кровообращения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– для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терапевтического эффекта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IG19, TR17, TR21, VB2, V23, VC6 – Убихинон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композитум,Коэнзим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925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35FF-94FF-5610-0F76-367D7B7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Схемы комплексной терапии неврологических синдромов препаратами </a:t>
            </a:r>
            <a:r>
              <a:rPr lang="ru-RU" sz="31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биорегуляционной</a:t>
            </a:r>
            <a:r>
              <a:rPr lang="ru-RU" sz="3100" dirty="0">
                <a:solidFill>
                  <a:srgbClr val="003399"/>
                </a:solidFill>
                <a:latin typeface="Arial Black" panose="020B0A04020102020204" pitchFamily="34" charset="0"/>
              </a:rPr>
              <a:t>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7C68-8D32-8D1E-D53F-1D8E500ED8E6}"/>
              </a:ext>
            </a:extLst>
          </p:cNvPr>
          <p:cNvSpPr txBox="1"/>
          <p:nvPr/>
        </p:nvSpPr>
        <p:spPr>
          <a:xfrm>
            <a:off x="8476241" y="6688723"/>
            <a:ext cx="3308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/>
              <a:t>Справочник комплексной терапии </a:t>
            </a:r>
            <a:r>
              <a:rPr lang="ru-RU" sz="500" dirty="0" err="1"/>
              <a:t>антигомотоксическими</a:t>
            </a:r>
            <a:r>
              <a:rPr lang="ru-RU" sz="500" dirty="0"/>
              <a:t> препаратами ,ЗАО «</a:t>
            </a:r>
            <a:r>
              <a:rPr lang="ru-RU" sz="500" dirty="0" err="1"/>
              <a:t>Арнебия</a:t>
            </a:r>
            <a:r>
              <a:rPr lang="ru-RU" sz="500" dirty="0"/>
              <a:t>» 2001г.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F0DE4B0-87F4-1E7E-0957-1B4F96F7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 судорожный синдром</a:t>
            </a:r>
            <a:endParaRPr lang="en-US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Галиум-Хель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Спаскупрель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Н,Убихинон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 печени, 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активации клеточного дыхания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гомеосиниатрия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IG3, V62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Коэнзим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IG5, IG8, V15, V16, V63, TR10, TR12, GI6, RP4, VC14, VC15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Псоринохель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0895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14633</Words>
  <Application>Microsoft Office PowerPoint</Application>
  <PresentationFormat>Широкоэкранный</PresentationFormat>
  <Paragraphs>1633</Paragraphs>
  <Slides>143</Slides>
  <Notes>49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143</vt:i4>
      </vt:variant>
    </vt:vector>
  </HeadingPairs>
  <TitlesOfParts>
    <vt:vector size="156" baseType="lpstr">
      <vt:lpstr>Arial</vt:lpstr>
      <vt:lpstr>Arial Black</vt:lpstr>
      <vt:lpstr>Arial Narrow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Легкий дым</vt:lpstr>
      <vt:lpstr>Лист</vt:lpstr>
      <vt:lpstr>Документ</vt:lpstr>
      <vt:lpstr>Биорегуляционная и гомеопатическая коррекция  неврологических проявлений в терапевтической практике</vt:lpstr>
      <vt:lpstr>«Во врачебном искусстве нет врачей, окончивших свою науку»  Матвей Яковлевич Мудров основатель русской клинической медицины</vt:lpstr>
      <vt:lpstr>Неврологические проявления соматических заболеваний</vt:lpstr>
      <vt:lpstr>Основные патофизиологические факторы: </vt:lpstr>
      <vt:lpstr>НЕВРОЛОГИЧЕСКИЕ СИНДРОМЫ ПРИ ЗАБОЛЕВАНИЯХ ВНУТРЕННИХ ОРГАНОВ </vt:lpstr>
      <vt:lpstr>Основные патогенетические механизмы неврологических проявлений болезней сердца и магистральных сосудов  </vt:lpstr>
      <vt:lpstr>Основные патогенетические механизмы неврологических проявлений артериальной гипертензии</vt:lpstr>
      <vt:lpstr>НЕВРОЛОГИЧЕСКИЕ ПРОЯВЛЕНИЯ АРТЕРИАЛЬНОЙ ГИПЕРТЕНЗИИ</vt:lpstr>
      <vt:lpstr>Основные патогенетические механизмы неврологических проявлений  заболеваний легких</vt:lpstr>
      <vt:lpstr>Неврологические синдромы при острых заболеваниях бронхов и легких </vt:lpstr>
      <vt:lpstr>Неврологические синдромы при длительно протекающих и хронических бронхо-пульмональных процессах </vt:lpstr>
      <vt:lpstr>Основные патогенетические механизмы неврологических проявлений  заболеваний желудочно-кишечного тракта </vt:lpstr>
      <vt:lpstr>Неврологические синдромы при язвенной болезни желудка и 12-перстной кишки,колите, гастрите, ахалазии пищевода и кардиоэзофагоспазме </vt:lpstr>
      <vt:lpstr>Основные патогенетические механизмы неврологических проявлений  заболеваний печени и желчевыводящих путей</vt:lpstr>
      <vt:lpstr>Неврологические проявления заболеваний печени и желчевыводящих путей</vt:lpstr>
      <vt:lpstr>Основные патогенетические механизмы неврологических проявлений  заболеваний поджелудочной железы</vt:lpstr>
      <vt:lpstr>Неврологические синдромы при панкреатите </vt:lpstr>
      <vt:lpstr>Основные патогенетические механизмы неврологических проявлений заболеваний почек </vt:lpstr>
      <vt:lpstr>Неврологические проявления  заболеваний почек</vt:lpstr>
      <vt:lpstr>Цефалгия Гомеопатические лекарственные средства1 </vt:lpstr>
      <vt:lpstr>Цефалгия Гомеопатические лекарственные средства 2 </vt:lpstr>
      <vt:lpstr>Цефалгия Гомеопатические лекарственные средства 3 </vt:lpstr>
      <vt:lpstr>Цефалгия Гомеопатические лекарственные средства 4 </vt:lpstr>
      <vt:lpstr>Бессоница Гомеопатические лекарственные средства</vt:lpstr>
      <vt:lpstr>Невралгия Гомеопатические лекарственные средства         </vt:lpstr>
      <vt:lpstr>Невралгия Гомеопатические лекарственные средства </vt:lpstr>
      <vt:lpstr>Кардиология Гомеопатические лекарственные средства 1  </vt:lpstr>
      <vt:lpstr>Кардиология Гомеопатические лекарственные средства 2</vt:lpstr>
      <vt:lpstr>Раздражительность Гомеопатические лекарственные средства 1</vt:lpstr>
      <vt:lpstr>Раздражительность Гомеопатические лекарственные средства 2</vt:lpstr>
      <vt:lpstr>Депрессия Гомеопатические лекарственные средства</vt:lpstr>
      <vt:lpstr>Страх Гомеопатические лекарственные средства1</vt:lpstr>
      <vt:lpstr>Страх Гомеопатические лекарственные средства2</vt:lpstr>
      <vt:lpstr>Страх Гомеопатические лекарственные средства 3</vt:lpstr>
      <vt:lpstr>Страх Гомеопатические лекарственные средства 4</vt:lpstr>
      <vt:lpstr>Хроническая ишемия головного мозга и головокружение</vt:lpstr>
      <vt:lpstr>Формы головокружений  </vt:lpstr>
      <vt:lpstr>Формы головокружений  </vt:lpstr>
      <vt:lpstr>Формы головокружений</vt:lpstr>
      <vt:lpstr>Формы головокружений</vt:lpstr>
      <vt:lpstr>Формы головокружений</vt:lpstr>
      <vt:lpstr>Формы головокружений</vt:lpstr>
      <vt:lpstr>Формы головокружений</vt:lpstr>
      <vt:lpstr>Головокружение Гомеопатические лекарственные средства</vt:lpstr>
      <vt:lpstr> Показания к применению   гомеопатических препаратов,  применяемых в терапии головокружения</vt:lpstr>
      <vt:lpstr>Показания к применению  гомеопатических препаратов,  применяемых в терапии головокружения</vt:lpstr>
      <vt:lpstr>Показания к применению  гомеопатических препаратов, применяемых в терапии головокружения</vt:lpstr>
      <vt:lpstr>Мозаика доказательств по препарату Вертигохель</vt:lpstr>
      <vt:lpstr>Мозаика доказательств по препарату Вертигохель: наблюдательные исследования  Выводы: • Результаты наблюдательных исследований подтверждают • безопасность препарата Вертигохель в клинической практике </vt:lpstr>
      <vt:lpstr>Низкодозированный комбинированный препарат Вертигохель</vt:lpstr>
      <vt:lpstr>Низкодозированный комбинированный препарат Вертигохель</vt:lpstr>
      <vt:lpstr>Презентация PowerPoint</vt:lpstr>
      <vt:lpstr>Низкодозированный комбинированный препарат Вертигохель</vt:lpstr>
      <vt:lpstr>Низкодозированный комбинированный препарат Вертигохель</vt:lpstr>
      <vt:lpstr>Презентация PowerPoint</vt:lpstr>
      <vt:lpstr>Низкодозированный комбинированный препарат Вертигохель</vt:lpstr>
      <vt:lpstr>Низкодозированный комбинированный препарат Вертигохель</vt:lpstr>
      <vt:lpstr>Низкодозированный комбинированный препарат Вертигохель</vt:lpstr>
      <vt:lpstr>Низкодозированный комбинированный препарат Вертигохель</vt:lpstr>
      <vt:lpstr>Вертигохель vs. бетагистин - обзор исследования*</vt:lpstr>
      <vt:lpstr>Результаты</vt:lpstr>
      <vt:lpstr>Вертигохель® vs. Гинкго билоба</vt:lpstr>
      <vt:lpstr>Презентация PowerPoint</vt:lpstr>
      <vt:lpstr>Референтный препарат</vt:lpstr>
      <vt:lpstr>Презентация PowerPoint</vt:lpstr>
      <vt:lpstr>Презентация PowerPoint</vt:lpstr>
      <vt:lpstr>Презентация PowerPoint</vt:lpstr>
      <vt:lpstr>Оценка врача и пациента результата терапии</vt:lpstr>
      <vt:lpstr>Оценка врача и пациента переносимости терапии</vt:lpstr>
      <vt:lpstr>Оценка врача приверженности терапии</vt:lpstr>
      <vt:lpstr>Вывод</vt:lpstr>
      <vt:lpstr>Вертигохель улучшает микроциркуляцию </vt:lpstr>
      <vt:lpstr>Вертигохель улучшает микроциркуляцию </vt:lpstr>
      <vt:lpstr>Вертигохель улучшает микроциркуляцию </vt:lpstr>
      <vt:lpstr>Вертигохель улучшает микроциркуляцию </vt:lpstr>
      <vt:lpstr>Цереброваскулярные и дегенеративные поражения нервной системы</vt:lpstr>
      <vt:lpstr>Цереброваскулярные и дегенеративные поражения нервной системы</vt:lpstr>
      <vt:lpstr>Цереброваскулярные и дегенеративные поражения нервной системы</vt:lpstr>
      <vt:lpstr>Церебрум композитум – результаты мультицентрического исследования  731 пациент</vt:lpstr>
      <vt:lpstr>Церебрум композитум – результаты мультицентрического исследования  731 пациент</vt:lpstr>
      <vt:lpstr>Церебрум композитум – результаты мультицентрического исследования  731 пациент</vt:lpstr>
      <vt:lpstr>Мультимодальные терапевтические стратегии в лечении цереброваскулярной болезни</vt:lpstr>
      <vt:lpstr>Плацента композитум  Placenta compositum Раствор для внутримышечного введения гомеопатический </vt:lpstr>
      <vt:lpstr>Активация метаболизма и периферического кровообращения</vt:lpstr>
      <vt:lpstr>Активация метаболизма и периферического кровообращения</vt:lpstr>
      <vt:lpstr>Активация метаболизма и периферического кровообращения</vt:lpstr>
      <vt:lpstr>Гомеосиниатрия – сплав гомеопатии и акупунктуры </vt:lpstr>
      <vt:lpstr>Видео каналов</vt:lpstr>
      <vt:lpstr>Эффективность использования фармакопунктуры препаратом Плацента композитум при вертеброгенных нейрососудистых синдромах</vt:lpstr>
      <vt:lpstr>Эффективность использования фармакопунктуры препаратом Плацента композитум при вертеброгенных нейрососудистых синдромах </vt:lpstr>
      <vt:lpstr>Эффективность использования фармакопунктуры препаратом Плацента композитум при вертеброгенных нейрососудистых синдромах</vt:lpstr>
      <vt:lpstr>Эффективность индивидуальных гомеопатических препаратов при лечении постинсультного гемипареза: рандомизированное исследование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Схемы комплексной терапии неврологических синдромов препаратами биорегуляционной медицины </vt:lpstr>
      <vt:lpstr>Гомеопатическое лечение головных болей: систематический обзор литературы Джонис М. Оуэн a и Барт Н. Грин  J Chiropr Med. 2004 Весна; 3(2): 45–52. Опубликовано в Интернете в 2004 г. doi:  10.1016/S0899-3467(07)60085-8  PubMed Central — архив полнотекстовых биомедицинских публикаций со свободным доступом, созданный Национальной медицинской библиотекой США </vt:lpstr>
      <vt:lpstr>Гомеопатическое лечение головных болей: систематический обзор литературы Джонис М. Оуэн a и Барт Н. Грин  J Chiropr Med. 2004 Весна; 3(2): 45–52. Опубликовано в Интернете в 2004 г. doi:  10.1016/S0899-3467(07)60085-8  PubMed Central — архив полнотекстовых биомедицинских публикаций со свободным доступом, созданный Национальной медицинской библиотекой США </vt:lpstr>
      <vt:lpstr>Энергия мозга Теория «эгоистичного мозга»  («selfish brain» theory)</vt:lpstr>
      <vt:lpstr>Энергетический обмен головного мозга у женщин пожилого возраста, проживающих в условиях Европейского Севера России 267 женщин пожилого возраста (55–64 года) </vt:lpstr>
      <vt:lpstr>Энергетический обмен головного мозга у женщин пожилого возраста, проживающих в условиях Европейского Севера России</vt:lpstr>
      <vt:lpstr>Коэнзим композитум и Убихинон композитум и их роль в поддержке функций митохондрий</vt:lpstr>
      <vt:lpstr>Коэнзим композитум и Убихинон композитум и их роль в поддержке функций митохондрий</vt:lpstr>
      <vt:lpstr>Коэнзим композитум</vt:lpstr>
      <vt:lpstr>Презентация PowerPoint</vt:lpstr>
      <vt:lpstr>Коэнзим композитум</vt:lpstr>
      <vt:lpstr>Убихинон композитум</vt:lpstr>
      <vt:lpstr>Убихинон композитум</vt:lpstr>
      <vt:lpstr>Биорегуляционная терапия и возраст</vt:lpstr>
      <vt:lpstr>Терапия ятрогенных поражений</vt:lpstr>
      <vt:lpstr>Терапия ятрогенных поражений</vt:lpstr>
      <vt:lpstr>Терапия ятрогенных поражений</vt:lpstr>
      <vt:lpstr>Сон и возраст Функции сна</vt:lpstr>
      <vt:lpstr>Нарушение сна</vt:lpstr>
      <vt:lpstr>Особенности нарушений сна у пожилых в норме </vt:lpstr>
      <vt:lpstr>Особенности  нарушений сна  у пожилых  на фоне патологии </vt:lpstr>
      <vt:lpstr>Виды нарушения сна</vt:lpstr>
      <vt:lpstr> Мелатонин- регулятор суточных ритмов </vt:lpstr>
      <vt:lpstr>Прием снотворных  и транквилизаторов у пожилых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Валерианахель -  комплексный гомеопатический препарат  </vt:lpstr>
      <vt:lpstr>Валериа́на лекарственная  Valeriána officinalis  </vt:lpstr>
      <vt:lpstr>ВАЛЕРИАНАХЕЛЬ,  капли д/приема внутрь</vt:lpstr>
      <vt:lpstr>Преимущества гомеопатической и биорегуляционной  медицины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Биорегуляционная и гомеопатическая коррекция  неврологических проявлений в терапевтической практике.</dc:title>
  <dc:creator>Olga</dc:creator>
  <cp:lastModifiedBy>Kudayarov Igor</cp:lastModifiedBy>
  <cp:revision>47</cp:revision>
  <dcterms:created xsi:type="dcterms:W3CDTF">2022-08-09T17:20:40Z</dcterms:created>
  <dcterms:modified xsi:type="dcterms:W3CDTF">2022-10-14T09:18:03Z</dcterms:modified>
</cp:coreProperties>
</file>